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0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1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2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theme/themeOverride8.xml" ContentType="application/vnd.openxmlformats-officedocument.themeOverride+xml"/>
  <Override PartName="/ppt/notesSlides/notesSlide25.xml" ContentType="application/vnd.openxmlformats-officedocument.presentationml.notesSlide+xml"/>
  <Override PartName="/ppt/charts/chart14.xml" ContentType="application/vnd.openxmlformats-officedocument.drawingml.chart+xml"/>
  <Override PartName="/ppt/theme/themeOverride9.xml" ContentType="application/vnd.openxmlformats-officedocument.themeOverride+xml"/>
  <Override PartName="/ppt/notesSlides/notesSlide26.xml" ContentType="application/vnd.openxmlformats-officedocument.presentationml.notesSlide+xml"/>
  <Override PartName="/ppt/charts/chart15.xml" ContentType="application/vnd.openxmlformats-officedocument.drawingml.chart+xml"/>
  <Override PartName="/ppt/theme/themeOverride10.xml" ContentType="application/vnd.openxmlformats-officedocument.themeOverride+xml"/>
  <Override PartName="/ppt/notesSlides/notesSlide27.xml" ContentType="application/vnd.openxmlformats-officedocument.presentationml.notesSlide+xml"/>
  <Override PartName="/ppt/charts/chart16.xml" ContentType="application/vnd.openxmlformats-officedocument.drawingml.chart+xml"/>
  <Override PartName="/ppt/theme/themeOverride11.xml" ContentType="application/vnd.openxmlformats-officedocument.themeOverride+xml"/>
  <Override PartName="/ppt/notesSlides/notesSlide28.xml" ContentType="application/vnd.openxmlformats-officedocument.presentationml.notesSlide+xml"/>
  <Override PartName="/ppt/charts/chart17.xml" ContentType="application/vnd.openxmlformats-officedocument.drawingml.chart+xml"/>
  <Override PartName="/ppt/theme/themeOverride12.xml" ContentType="application/vnd.openxmlformats-officedocument.themeOverride+xml"/>
  <Override PartName="/ppt/notesSlides/notesSlide29.xml" ContentType="application/vnd.openxmlformats-officedocument.presentationml.notesSlide+xml"/>
  <Override PartName="/ppt/charts/chart18.xml" ContentType="application/vnd.openxmlformats-officedocument.drawingml.chart+xml"/>
  <Override PartName="/ppt/theme/themeOverride13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9.xml" ContentType="application/vnd.openxmlformats-officedocument.drawingml.chart+xml"/>
  <Override PartName="/ppt/theme/themeOverride14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0.xml" ContentType="application/vnd.openxmlformats-officedocument.drawingml.chart+xml"/>
  <Override PartName="/ppt/theme/themeOverride15.xml" ContentType="application/vnd.openxmlformats-officedocument.themeOverride+xml"/>
  <Override PartName="/ppt/notesSlides/notesSlide34.xml" ContentType="application/vnd.openxmlformats-officedocument.presentationml.notesSlide+xml"/>
  <Override PartName="/ppt/charts/chart21.xml" ContentType="application/vnd.openxmlformats-officedocument.drawingml.chart+xml"/>
  <Override PartName="/ppt/theme/themeOverride16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4" r:id="rId4"/>
    <p:sldMasterId id="2147483989" r:id="rId5"/>
    <p:sldMasterId id="2147484010" r:id="rId6"/>
    <p:sldMasterId id="2147484031" r:id="rId7"/>
    <p:sldMasterId id="2147484045" r:id="rId8"/>
    <p:sldMasterId id="2147484058" r:id="rId9"/>
    <p:sldMasterId id="2147484113" r:id="rId10"/>
    <p:sldMasterId id="2147484139" r:id="rId11"/>
    <p:sldMasterId id="2147484152" r:id="rId12"/>
    <p:sldMasterId id="2147484166" r:id="rId13"/>
    <p:sldMasterId id="2147484179" r:id="rId14"/>
    <p:sldMasterId id="2147484227" r:id="rId15"/>
    <p:sldMasterId id="2147484259" r:id="rId16"/>
  </p:sldMasterIdLst>
  <p:notesMasterIdLst>
    <p:notesMasterId r:id="rId69"/>
  </p:notesMasterIdLst>
  <p:handoutMasterIdLst>
    <p:handoutMasterId r:id="rId70"/>
  </p:handoutMasterIdLst>
  <p:sldIdLst>
    <p:sldId id="1167" r:id="rId17"/>
    <p:sldId id="2362" r:id="rId18"/>
    <p:sldId id="2361" r:id="rId19"/>
    <p:sldId id="2357" r:id="rId20"/>
    <p:sldId id="1736" r:id="rId21"/>
    <p:sldId id="1802" r:id="rId22"/>
    <p:sldId id="2363" r:id="rId23"/>
    <p:sldId id="766" r:id="rId24"/>
    <p:sldId id="264" r:id="rId25"/>
    <p:sldId id="266" r:id="rId26"/>
    <p:sldId id="2360" r:id="rId27"/>
    <p:sldId id="1571" r:id="rId28"/>
    <p:sldId id="1887" r:id="rId29"/>
    <p:sldId id="2364" r:id="rId30"/>
    <p:sldId id="2349" r:id="rId31"/>
    <p:sldId id="2306" r:id="rId32"/>
    <p:sldId id="2202" r:id="rId33"/>
    <p:sldId id="1263" r:id="rId34"/>
    <p:sldId id="1264" r:id="rId35"/>
    <p:sldId id="1304" r:id="rId36"/>
    <p:sldId id="1302" r:id="rId37"/>
    <p:sldId id="2342" r:id="rId38"/>
    <p:sldId id="2298" r:id="rId39"/>
    <p:sldId id="1303" r:id="rId40"/>
    <p:sldId id="2326" r:id="rId41"/>
    <p:sldId id="2327" r:id="rId42"/>
    <p:sldId id="2328" r:id="rId43"/>
    <p:sldId id="2333" r:id="rId44"/>
    <p:sldId id="2334" r:id="rId45"/>
    <p:sldId id="2351" r:id="rId46"/>
    <p:sldId id="2303" r:id="rId47"/>
    <p:sldId id="2304" r:id="rId48"/>
    <p:sldId id="2323" r:id="rId49"/>
    <p:sldId id="1269" r:id="rId50"/>
    <p:sldId id="1306" r:id="rId51"/>
    <p:sldId id="1272" r:id="rId52"/>
    <p:sldId id="1271" r:id="rId53"/>
    <p:sldId id="1270" r:id="rId54"/>
    <p:sldId id="1273" r:id="rId55"/>
    <p:sldId id="1274" r:id="rId56"/>
    <p:sldId id="1275" r:id="rId57"/>
    <p:sldId id="1289" r:id="rId58"/>
    <p:sldId id="1290" r:id="rId59"/>
    <p:sldId id="1291" r:id="rId60"/>
    <p:sldId id="1307" r:id="rId61"/>
    <p:sldId id="1308" r:id="rId62"/>
    <p:sldId id="1276" r:id="rId63"/>
    <p:sldId id="1280" r:id="rId64"/>
    <p:sldId id="1279" r:id="rId65"/>
    <p:sldId id="1902" r:id="rId66"/>
    <p:sldId id="2355" r:id="rId67"/>
    <p:sldId id="1414" r:id="rId68"/>
  </p:sldIdLst>
  <p:sldSz cx="10972800" cy="61722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EFFFD1"/>
    <a:srgbClr val="DAFF9F"/>
    <a:srgbClr val="76B900"/>
    <a:srgbClr val="9A4216"/>
    <a:srgbClr val="E26D32"/>
    <a:srgbClr val="5A5A5A"/>
    <a:srgbClr val="4E7A00"/>
    <a:srgbClr val="F2F2F2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4" autoAdjust="0"/>
    <p:restoredTop sz="95262" autoAdjust="0"/>
  </p:normalViewPr>
  <p:slideViewPr>
    <p:cSldViewPr snapToGrid="0">
      <p:cViewPr varScale="1">
        <p:scale>
          <a:sx n="100" d="100"/>
          <a:sy n="100" d="100"/>
        </p:scale>
        <p:origin x="864" y="5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19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61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5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6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7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8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9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0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1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2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3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4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5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16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6654216299885589E-2"/>
          <c:y val="4.9524668791401077E-2"/>
          <c:w val="0.90846264731132798"/>
          <c:h val="0.920205086995028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40000"/>
                <a:lumOff val="60000"/>
              </a:srgbClr>
            </a:solidFill>
          </c:spPr>
          <c:invertIfNegative val="0"/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SXM2 (16GB)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48</c:v>
                </c:pt>
                <c:pt idx="1">
                  <c:v>95</c:v>
                </c:pt>
                <c:pt idx="2">
                  <c:v>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DD-4FBC-87B4-23CA6C2AF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3"/>
        <c:overlap val="100"/>
        <c:axId val="1295304144"/>
        <c:axId val="1295306464"/>
      </c:barChart>
      <c:catAx>
        <c:axId val="12953041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95306464"/>
        <c:crosses val="autoZero"/>
        <c:auto val="1"/>
        <c:lblAlgn val="ctr"/>
        <c:lblOffset val="100"/>
        <c:noMultiLvlLbl val="0"/>
      </c:catAx>
      <c:valAx>
        <c:axId val="1295306464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29530414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Raw Data;
minutes
(lower is better)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47F-40D6-8ACC-62766005C605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D6-4B3A-9D6E-590F88F5DC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Sheet1!$A$4:$A$10</c:f>
              <c:strCache>
                <c:ptCount val="7"/>
                <c:pt idx="0">
                  <c:v>1 Broadwell node</c:v>
                </c:pt>
                <c:pt idx="1">
                  <c:v>1 node + 
1x P100 
PCIe (16GB) 
per node</c:v>
                </c:pt>
                <c:pt idx="2">
                  <c:v>1 node + 
2x P100 
PCIe (16GB) 
per node</c:v>
                </c:pt>
                <c:pt idx="3">
                  <c:v>1 node + 
4x P100 
PCIe (16GB) 
per node</c:v>
                </c:pt>
                <c:pt idx="4">
                  <c:v>2 nodes + 
8x P100 
PCIe 
(16GB)</c:v>
                </c:pt>
                <c:pt idx="5">
                  <c:v>3 nodes + 
12x P100 
PCIe 
(16GB)</c:v>
                </c:pt>
                <c:pt idx="6">
                  <c:v>4 nodes + 
16x P100 
PCIe 
(16GB)</c:v>
                </c:pt>
              </c:strCache>
            </c:strRef>
          </c:cat>
          <c:val>
            <c:numRef>
              <c:f>Sheet1!$B$4:$B$10</c:f>
              <c:numCache>
                <c:formatCode>0.0000</c:formatCode>
                <c:ptCount val="7"/>
                <c:pt idx="0">
                  <c:v>3.0807147258163895E-4</c:v>
                </c:pt>
                <c:pt idx="1">
                  <c:v>2.6954177897574125E-3</c:v>
                </c:pt>
                <c:pt idx="2">
                  <c:v>4.608294930875576E-3</c:v>
                </c:pt>
                <c:pt idx="3">
                  <c:v>6.993006993006993E-3</c:v>
                </c:pt>
                <c:pt idx="4">
                  <c:v>1.0101010101010102E-2</c:v>
                </c:pt>
                <c:pt idx="5">
                  <c:v>1.1235955056179775E-2</c:v>
                </c:pt>
                <c:pt idx="6">
                  <c:v>1.2048192771084338E-2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D6-4B3A-9D6E-590F88F5D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9493248"/>
        <c:axId val="359491280"/>
      </c:barChart>
      <c:catAx>
        <c:axId val="35949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491280"/>
        <c:crosses val="autoZero"/>
        <c:auto val="1"/>
        <c:lblAlgn val="ctr"/>
        <c:lblOffset val="100"/>
        <c:noMultiLvlLbl val="0"/>
      </c:catAx>
      <c:valAx>
        <c:axId val="359491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1/Minutes</a:t>
                </a:r>
              </a:p>
            </c:rich>
          </c:tx>
          <c:layout>
            <c:manualLayout>
              <c:xMode val="edge"/>
              <c:yMode val="edge"/>
              <c:x val="1.3257575757575758E-2"/>
              <c:y val="0.39187477503337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493248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9986-49C9-BABA-E298CE58AAD3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9986-49C9-BABA-E298CE58AAD3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9986-49C9-BABA-E298CE58AAD3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6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86-49C9-BABA-E298CE58A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207566320"/>
        <c:axId val="1207568640"/>
      </c:barChart>
      <c:catAx>
        <c:axId val="12075663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7568640"/>
        <c:crosses val="autoZero"/>
        <c:auto val="1"/>
        <c:lblAlgn val="ctr"/>
        <c:lblOffset val="100"/>
        <c:noMultiLvlLbl val="0"/>
      </c:catAx>
      <c:valAx>
        <c:axId val="1207568640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12075663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FD3B-443D-8BA4-49519F01C358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FD3B-443D-8BA4-49519F01C358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B623-4DC0-A8BB-104CFF15F3B5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15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3B-443D-8BA4-49519F01C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4"/>
        <c:axId val="1108302480"/>
        <c:axId val="1108304800"/>
      </c:barChart>
      <c:catAx>
        <c:axId val="1108302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08304800"/>
        <c:crosses val="autoZero"/>
        <c:auto val="1"/>
        <c:lblAlgn val="ctr"/>
        <c:lblOffset val="100"/>
        <c:noMultiLvlLbl val="0"/>
      </c:catAx>
      <c:valAx>
        <c:axId val="1108304800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10830248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4834274807964802E-2"/>
          <c:y val="4.1545420581014798E-2"/>
          <c:w val="0.92189125943015704"/>
          <c:h val="0.916909158837969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D0CE-456B-AD34-988743B1A3BA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D0CE-456B-AD34-988743B1A3BA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D0CE-456B-AD34-988743B1A3BA}"/>
              </c:ext>
            </c:extLst>
          </c:dPt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PCIe (16GB)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38</c:v>
                </c:pt>
                <c:pt idx="1">
                  <c:v>68</c:v>
                </c:pt>
                <c:pt idx="2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CE-456B-AD34-988743B1A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0"/>
        <c:axId val="1072188816"/>
        <c:axId val="1196286208"/>
      </c:barChart>
      <c:catAx>
        <c:axId val="10721888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96286208"/>
        <c:crosses val="autoZero"/>
        <c:auto val="1"/>
        <c:lblAlgn val="ctr"/>
        <c:lblOffset val="100"/>
        <c:noMultiLvlLbl val="0"/>
      </c:catAx>
      <c:valAx>
        <c:axId val="1196286208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0721888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9986-49C9-BABA-E298CE58AAD3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9986-49C9-BABA-E298CE58AAD3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9986-49C9-BABA-E298CE58AAD3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9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86-49C9-BABA-E298CE58A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207566320"/>
        <c:axId val="1207568640"/>
      </c:barChart>
      <c:catAx>
        <c:axId val="12075663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7568640"/>
        <c:crosses val="autoZero"/>
        <c:auto val="1"/>
        <c:lblAlgn val="ctr"/>
        <c:lblOffset val="100"/>
        <c:noMultiLvlLbl val="0"/>
      </c:catAx>
      <c:valAx>
        <c:axId val="1207568640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crossAx val="12075663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45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F491-4857-B41F-5C1658603963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F491-4857-B41F-5C1658603963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F491-4857-B41F-5C1658603963}"/>
              </c:ext>
            </c:extLst>
          </c:dPt>
          <c:dPt>
            <c:idx val="4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7-F491-4857-B41F-5C1658603963}"/>
              </c:ext>
            </c:extLst>
          </c:dPt>
          <c:dPt>
            <c:idx val="5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9-F491-4857-B41F-5C1658603963}"/>
              </c:ext>
            </c:extLst>
          </c:dPt>
          <c:dPt>
            <c:idx val="6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B-F491-4857-B41F-5C1658603963}"/>
              </c:ext>
            </c:extLst>
          </c:dPt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PCIe (16GB)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6</c:v>
                </c:pt>
                <c:pt idx="1">
                  <c:v>11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491-4857-B41F-5C1658603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0"/>
        <c:axId val="1108150416"/>
        <c:axId val="1071379904"/>
      </c:barChart>
      <c:catAx>
        <c:axId val="11081504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071379904"/>
        <c:crosses val="autoZero"/>
        <c:auto val="1"/>
        <c:lblAlgn val="ctr"/>
        <c:lblOffset val="100"/>
        <c:noMultiLvlLbl val="0"/>
      </c:catAx>
      <c:valAx>
        <c:axId val="1071379904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108150416"/>
        <c:crosses val="autoZero"/>
        <c:crossBetween val="between"/>
        <c:majorUnit val="3"/>
      </c:valAx>
    </c:plotArea>
    <c:plotVisOnly val="1"/>
    <c:dispBlanksAs val="gap"/>
    <c:showDLblsOverMax val="0"/>
  </c:chart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E87E-430B-A83D-26FF4447D634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E87E-430B-A83D-26FF4447D634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72B1-4A4E-B41F-0EF0B3FE39A3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28</c:v>
                </c:pt>
                <c:pt idx="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7E-430B-A83D-26FF4447D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179958768"/>
        <c:axId val="1179961088"/>
      </c:barChart>
      <c:catAx>
        <c:axId val="11799587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79961088"/>
        <c:crosses val="autoZero"/>
        <c:auto val="1"/>
        <c:lblAlgn val="ctr"/>
        <c:lblOffset val="100"/>
        <c:noMultiLvlLbl val="0"/>
      </c:catAx>
      <c:valAx>
        <c:axId val="1179961088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1799587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34DD-4FBC-87B4-23CA6C2AF46D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4DD-4FBC-87B4-23CA6C2AF46D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5877-4B99-BDD7-FB319A4EE5AD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DD-4FBC-87B4-23CA6C2AF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192816736"/>
        <c:axId val="1459415936"/>
      </c:barChart>
      <c:catAx>
        <c:axId val="11928167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459415936"/>
        <c:crosses val="autoZero"/>
        <c:auto val="1"/>
        <c:lblAlgn val="ctr"/>
        <c:lblOffset val="100"/>
        <c:noMultiLvlLbl val="0"/>
      </c:catAx>
      <c:valAx>
        <c:axId val="1459415936"/>
        <c:scaling>
          <c:orientation val="minMax"/>
          <c:max val="5"/>
          <c:min val="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192816736"/>
        <c:crosses val="autoZero"/>
        <c:crossBetween val="between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34DD-4FBC-87B4-23CA6C2AF46D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34DD-4FBC-87B4-23CA6C2AF46D}"/>
              </c:ext>
            </c:extLst>
          </c:dPt>
          <c:cat>
            <c:strRef>
              <c:f>Sheet1!$A$7:$A$8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Sheet1!$D$7:$D$8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DD-4FBC-87B4-23CA6C2AF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195622736"/>
        <c:axId val="1195625056"/>
      </c:barChart>
      <c:catAx>
        <c:axId val="11956227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95625056"/>
        <c:crosses val="autoZero"/>
        <c:auto val="1"/>
        <c:lblAlgn val="ctr"/>
        <c:lblOffset val="100"/>
        <c:noMultiLvlLbl val="0"/>
      </c:catAx>
      <c:valAx>
        <c:axId val="1195625056"/>
        <c:scaling>
          <c:orientation val="minMax"/>
          <c:max val="5"/>
          <c:min val="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195622736"/>
        <c:crosses val="autoZero"/>
        <c:crossBetween val="between"/>
        <c:majorUnit val="1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258698701163399"/>
          <c:y val="0.21952154112022501"/>
          <c:w val="0.85542017884251598"/>
          <c:h val="0.742005510110431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EFA-4650-A9DD-1D3F4FF6FE7A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75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6EFA-4650-A9DD-1D3F4FF6FE7A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60000"/>
                  <a:lumOff val="4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6EFA-4650-A9DD-1D3F4FF6FE7A}"/>
              </c:ext>
            </c:extLst>
          </c:dPt>
          <c:dPt>
            <c:idx val="3"/>
            <c:invertIfNegative val="0"/>
            <c:bubble3D val="0"/>
            <c:spPr>
              <a:solidFill>
                <a:srgbClr val="76B900">
                  <a:lumMod val="60000"/>
                  <a:lumOff val="4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0-829F-B144-B795-5292AB3AC1F4}"/>
              </c:ext>
            </c:extLst>
          </c:dPt>
          <c:dPt>
            <c:idx val="4"/>
            <c:invertIfNegative val="0"/>
            <c:bubble3D val="0"/>
            <c:spPr>
              <a:solidFill>
                <a:srgbClr val="D0FF7D"/>
              </a:solidFill>
            </c:spPr>
            <c:extLst>
              <c:ext xmlns:c16="http://schemas.microsoft.com/office/drawing/2014/chart" uri="{C3380CC4-5D6E-409C-BE32-E72D297353CC}">
                <c16:uniqueId val="{00000007-6EFA-4650-A9DD-1D3F4FF6FE7A}"/>
              </c:ext>
            </c:extLst>
          </c:dPt>
          <c:dPt>
            <c:idx val="5"/>
            <c:invertIfNegative val="0"/>
            <c:bubble3D val="0"/>
            <c:spPr>
              <a:solidFill>
                <a:srgbClr val="D0FF7D"/>
              </a:solidFill>
            </c:spPr>
            <c:extLst>
              <c:ext xmlns:c16="http://schemas.microsoft.com/office/drawing/2014/chart" uri="{C3380CC4-5D6E-409C-BE32-E72D297353CC}">
                <c16:uniqueId val="{00000009-6EFA-4650-A9DD-1D3F4FF6FE7A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B-6EFA-4650-A9DD-1D3F4FF6FE7A}"/>
              </c:ext>
            </c:extLst>
          </c:dPt>
          <c:dPt>
            <c:idx val="7"/>
            <c:invertIfNegative val="0"/>
            <c:bubble3D val="0"/>
            <c:spPr>
              <a:solidFill>
                <a:srgbClr val="76B900">
                  <a:lumMod val="75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D-6EFA-4650-A9DD-1D3F4FF6FE7A}"/>
              </c:ext>
            </c:extLst>
          </c:dPt>
          <c:dPt>
            <c:idx val="9"/>
            <c:invertIfNegative val="0"/>
            <c:bubble3D val="0"/>
            <c:spPr>
              <a:solidFill>
                <a:srgbClr val="D0FF7D"/>
              </a:solidFill>
            </c:spPr>
            <c:extLst>
              <c:ext xmlns:c16="http://schemas.microsoft.com/office/drawing/2014/chart" uri="{C3380CC4-5D6E-409C-BE32-E72D297353CC}">
                <c16:uniqueId val="{00000008-6EFA-4650-A9DD-1D3F4FF6FE7A}"/>
              </c:ext>
            </c:extLst>
          </c:dPt>
          <c:dPt>
            <c:idx val="10"/>
            <c:invertIfNegative val="0"/>
            <c:bubble3D val="0"/>
            <c:spPr>
              <a:solidFill>
                <a:srgbClr val="D0FF7D"/>
              </a:solidFill>
            </c:spPr>
            <c:extLst>
              <c:ext xmlns:c16="http://schemas.microsoft.com/office/drawing/2014/chart" uri="{C3380CC4-5D6E-409C-BE32-E72D297353CC}">
                <c16:uniqueId val="{0000000A-6EFA-4650-A9DD-1D3F4FF6FE7A}"/>
              </c:ext>
            </c:extLst>
          </c:dPt>
          <c:dPt>
            <c:idx val="11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C-6EFA-4650-A9DD-1D3F4FF6FE7A}"/>
              </c:ext>
            </c:extLst>
          </c:dPt>
          <c:dPt>
            <c:idx val="12"/>
            <c:invertIfNegative val="0"/>
            <c:bubble3D val="0"/>
            <c:spPr>
              <a:solidFill>
                <a:srgbClr val="76B900">
                  <a:lumMod val="75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E-6EFA-4650-A9DD-1D3F4FF6FE7A}"/>
              </c:ext>
            </c:extLst>
          </c:dPt>
          <c:dPt>
            <c:idx val="15"/>
            <c:invertIfNegative val="0"/>
            <c:bubble3D val="0"/>
            <c:spPr>
              <a:solidFill>
                <a:srgbClr val="D0FF7D"/>
              </a:solidFill>
            </c:spPr>
            <c:extLst>
              <c:ext xmlns:c16="http://schemas.microsoft.com/office/drawing/2014/chart" uri="{C3380CC4-5D6E-409C-BE32-E72D297353CC}">
                <c16:uniqueId val="{00000016-B7CE-4246-82AC-421311F5BDC6}"/>
              </c:ext>
            </c:extLst>
          </c:dPt>
          <c:dPt>
            <c:idx val="16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17-B7CE-4246-82AC-421311F5BDC6}"/>
              </c:ext>
            </c:extLst>
          </c:dPt>
          <c:dPt>
            <c:idx val="17"/>
            <c:invertIfNegative val="0"/>
            <c:bubble3D val="0"/>
            <c:spPr>
              <a:solidFill>
                <a:srgbClr val="598B00"/>
              </a:solidFill>
            </c:spPr>
            <c:extLst>
              <c:ext xmlns:c16="http://schemas.microsoft.com/office/drawing/2014/chart" uri="{C3380CC4-5D6E-409C-BE32-E72D297353CC}">
                <c16:uniqueId val="{00000018-B7CE-4246-82AC-421311F5BDC6}"/>
              </c:ext>
            </c:extLst>
          </c:dPt>
          <c:cat>
            <c:strRef>
              <c:f>Sheet1!$B$6:$B$8</c:f>
              <c:strCache>
                <c:ptCount val="3"/>
                <c:pt idx="0">
                  <c:v>Throughput (Options/sec)</c:v>
                </c:pt>
                <c:pt idx="1">
                  <c:v>Latency </c:v>
                </c:pt>
                <c:pt idx="2">
                  <c:v>Energy Efficiency (Options/ kWh)</c:v>
                </c:pt>
              </c:strCache>
            </c:strRef>
          </c:cat>
          <c:val>
            <c:numRef>
              <c:f>Sheet1!$E$6:$E$8</c:f>
              <c:numCache>
                <c:formatCode>#.#\X</c:formatCode>
                <c:ptCount val="3"/>
                <c:pt idx="0">
                  <c:v>8.9</c:v>
                </c:pt>
                <c:pt idx="1">
                  <c:v>6.2</c:v>
                </c:pt>
                <c:pt idx="2">
                  <c:v>2.9172929016902835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FA-4650-A9DD-1D3F4FF6F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201842224"/>
        <c:axId val="1201844544"/>
      </c:barChart>
      <c:catAx>
        <c:axId val="12018422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1844544"/>
        <c:crosses val="autoZero"/>
        <c:auto val="1"/>
        <c:lblAlgn val="ctr"/>
        <c:lblOffset val="100"/>
        <c:noMultiLvlLbl val="0"/>
      </c:catAx>
      <c:valAx>
        <c:axId val="1201844544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100" b="0"/>
                </a:pPr>
                <a:r>
                  <a:rPr lang="en-US" sz="1100" b="0" dirty="0"/>
                  <a:t>Speedup vs. SKL 8180</a:t>
                </a:r>
              </a:p>
            </c:rich>
          </c:tx>
          <c:overlay val="0"/>
        </c:title>
        <c:numFmt formatCode="0\x" sourceLinked="0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1200" b="0"/>
            </a:pPr>
            <a:endParaRPr lang="en-US"/>
          </a:p>
        </c:txPr>
        <c:crossAx val="1201842224"/>
        <c:crosses val="autoZero"/>
        <c:crossBetween val="between"/>
        <c:majorUnit val="2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6.1106389115105644E-2"/>
          <c:y val="4.5566681356689571E-2"/>
          <c:w val="0.92410520099828886"/>
          <c:h val="8.7973000508047003E-2"/>
        </c:manualLayout>
      </c:layout>
      <c:overlay val="0"/>
      <c:txPr>
        <a:bodyPr/>
        <a:lstStyle/>
        <a:p>
          <a:pPr>
            <a:defRPr sz="1100" b="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A233-443B-9F09-DAAE84D02D38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A233-443B-9F09-DAAE84D02D38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A233-443B-9F09-DAAE84D02D38}"/>
              </c:ext>
            </c:extLst>
          </c:dPt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SXM2(16GB)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34</c:v>
                </c:pt>
                <c:pt idx="1">
                  <c:v>43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33-443B-9F09-DAAE84D0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0"/>
        <c:axId val="1207532832"/>
        <c:axId val="1207535152"/>
      </c:barChart>
      <c:catAx>
        <c:axId val="12075328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7535152"/>
        <c:crosses val="autoZero"/>
        <c:auto val="1"/>
        <c:lblAlgn val="ctr"/>
        <c:lblOffset val="100"/>
        <c:noMultiLvlLbl val="0"/>
      </c:catAx>
      <c:valAx>
        <c:axId val="1207535152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2075328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9311071518144196E-2"/>
          <c:y val="2.86326120503946E-2"/>
          <c:w val="0.90793744890281503"/>
          <c:h val="0.9215320292252869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1FD4-4F3D-AC9E-2E4EE2604209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FD4-4F3D-AC9E-2E4EE2604209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1FD4-4F3D-AC9E-2E4EE2604209}"/>
              </c:ext>
            </c:extLst>
          </c:dPt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PCIe (16GB)</c:v>
                </c:pt>
              </c:strCache>
            </c:strRef>
          </c:cat>
          <c:val>
            <c:numRef>
              <c:f>Sheet1!$D$6:$D$8</c:f>
              <c:numCache>
                <c:formatCode>0</c:formatCode>
                <c:ptCount val="3"/>
                <c:pt idx="0">
                  <c:v>19</c:v>
                </c:pt>
                <c:pt idx="1">
                  <c:v>36</c:v>
                </c:pt>
                <c:pt idx="2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FD4-4F3D-AC9E-2E4EE2604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0"/>
        <c:axId val="1207616368"/>
        <c:axId val="1207618688"/>
      </c:barChart>
      <c:catAx>
        <c:axId val="12076163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7618688"/>
        <c:crosses val="autoZero"/>
        <c:auto val="1"/>
        <c:lblAlgn val="ctr"/>
        <c:lblOffset val="100"/>
        <c:noMultiLvlLbl val="0"/>
      </c:catAx>
      <c:valAx>
        <c:axId val="1207618688"/>
        <c:scaling>
          <c:orientation val="minMax"/>
          <c:max val="7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2076163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53F2-458B-BC89-917CC2BE6A9D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3F2-458B-BC89-917CC2BE6A9D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0</c:formatCode>
                <c:ptCount val="2"/>
                <c:pt idx="0">
                  <c:v>6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F2-458B-BC89-917CC2BE6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8"/>
        <c:axId val="1295309616"/>
        <c:axId val="1295311936"/>
      </c:barChart>
      <c:catAx>
        <c:axId val="1295309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95311936"/>
        <c:crosses val="autoZero"/>
        <c:auto val="1"/>
        <c:lblAlgn val="ctr"/>
        <c:lblOffset val="100"/>
        <c:noMultiLvlLbl val="0"/>
      </c:catAx>
      <c:valAx>
        <c:axId val="1295311936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0" sourceLinked="0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crossAx val="12953096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75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C176-4844-AA51-651853BE8194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176-4844-AA51-651853BE8194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5-C176-4844-AA51-651853BE8194}"/>
              </c:ext>
            </c:extLst>
          </c:dPt>
          <c:dPt>
            <c:idx val="4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7-C176-4844-AA51-651853BE8194}"/>
              </c:ext>
            </c:extLst>
          </c:dPt>
          <c:dPt>
            <c:idx val="5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9-C176-4844-AA51-651853BE8194}"/>
              </c:ext>
            </c:extLst>
          </c:dPt>
          <c:dPt>
            <c:idx val="6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B-C176-4844-AA51-651853BE8194}"/>
              </c:ext>
            </c:extLst>
          </c:dPt>
          <c:cat>
            <c:strRef>
              <c:f>Sheet1!$A$6:$A$8</c:f>
              <c:strCache>
                <c:ptCount val="3"/>
                <c:pt idx="0">
                  <c:v>2X V100 PCIe (16GB)</c:v>
                </c:pt>
                <c:pt idx="1">
                  <c:v>4X V100 PCIe (16GB)</c:v>
                </c:pt>
                <c:pt idx="2">
                  <c:v>8X V100 PCIe (16GB)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176-4844-AA51-651853BE8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0"/>
        <c:axId val="150484864"/>
        <c:axId val="150486400"/>
      </c:barChart>
      <c:catAx>
        <c:axId val="1504848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0486400"/>
        <c:crosses val="autoZero"/>
        <c:auto val="1"/>
        <c:lblAlgn val="ctr"/>
        <c:lblOffset val="100"/>
        <c:noMultiLvlLbl val="0"/>
      </c:catAx>
      <c:valAx>
        <c:axId val="150486400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50484864"/>
        <c:crosses val="autoZero"/>
        <c:crossBetween val="between"/>
        <c:majorUnit val="3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>
                <a:lumMod val="75000"/>
                <a:lumOff val="25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2112-5D48-91F1-753D2611C680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8-26C8-416F-B7A6-A7AB29B46B0B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112-5D48-91F1-753D2611C680}"/>
              </c:ext>
            </c:extLst>
          </c:dPt>
          <c:dPt>
            <c:idx val="3"/>
            <c:invertIfNegative val="0"/>
            <c:bubble3D val="0"/>
            <c:spPr>
              <a:solidFill>
                <a:srgbClr val="76B900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4-4085-4B7D-A3CD-CC5E1D7CF47A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11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12-5D48-91F1-753D2611C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5"/>
        <c:axId val="150171648"/>
        <c:axId val="150173184"/>
      </c:barChart>
      <c:catAx>
        <c:axId val="15017164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0173184"/>
        <c:crosses val="autoZero"/>
        <c:auto val="1"/>
        <c:lblAlgn val="ctr"/>
        <c:lblOffset val="100"/>
        <c:noMultiLvlLbl val="0"/>
      </c:catAx>
      <c:valAx>
        <c:axId val="150173184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50171648"/>
        <c:crosses val="autoZero"/>
        <c:crossBetween val="between"/>
        <c:majorUnit val="2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Raw Data;
ns/day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D6-4B3A-9D6E-590F88F5DCED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05-4A7D-A64B-E83AFC932B75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057-40E1-902B-7A83E066566E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2D9-44C7-9BE9-6D926F5AD8D0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D9-44C7-9BE9-6D926F5AD8D0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2D9-44C7-9BE9-6D926F5AD8D0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D9-44C7-9BE9-6D926F5AD8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Sheet2!$A$4:$A$12</c:f>
              <c:strCache>
                <c:ptCount val="9"/>
                <c:pt idx="0">
                  <c:v>1 Broadwell node</c:v>
                </c:pt>
                <c:pt idx="2">
                  <c:v>1 node + 
1x P100 
PCIe per 
node</c:v>
                </c:pt>
                <c:pt idx="3">
                  <c:v>1 node + 
2x P100 
PCIe per 
node</c:v>
                </c:pt>
                <c:pt idx="4">
                  <c:v>1 node + 
4x P100 
PCIe per 
node</c:v>
                </c:pt>
                <c:pt idx="6">
                  <c:v>1 node + 
1x V100 
PCIe per 
node</c:v>
                </c:pt>
                <c:pt idx="7">
                  <c:v>1 node + 
2x V100 
PCIe per 
node</c:v>
                </c:pt>
                <c:pt idx="8">
                  <c:v>1 node + 
4x V100 
PCIe per 
node</c:v>
                </c:pt>
              </c:strCache>
            </c:strRef>
          </c:cat>
          <c:val>
            <c:numRef>
              <c:f>Sheet2!$B$4:$B$12</c:f>
              <c:numCache>
                <c:formatCode>General</c:formatCode>
                <c:ptCount val="9"/>
                <c:pt idx="0" formatCode="0.00">
                  <c:v>2.4300000000000002</c:v>
                </c:pt>
                <c:pt idx="2" formatCode="0.00">
                  <c:v>6.0640000000000001</c:v>
                </c:pt>
                <c:pt idx="3" formatCode="0.00">
                  <c:v>8.4130000000000003</c:v>
                </c:pt>
                <c:pt idx="4" formatCode="0.00">
                  <c:v>10.366</c:v>
                </c:pt>
                <c:pt idx="6" formatCode="0.00">
                  <c:v>9.8290000000000006</c:v>
                </c:pt>
                <c:pt idx="7" formatCode="0.00">
                  <c:v>10.414</c:v>
                </c:pt>
                <c:pt idx="8" formatCode="0.00">
                  <c:v>11.861000000000001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D6-4B3A-9D6E-590F88F5D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axId val="359493248"/>
        <c:axId val="359491280"/>
      </c:barChart>
      <c:catAx>
        <c:axId val="35949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491280"/>
        <c:crosses val="autoZero"/>
        <c:auto val="1"/>
        <c:lblAlgn val="ctr"/>
        <c:lblOffset val="100"/>
        <c:noMultiLvlLbl val="0"/>
      </c:catAx>
      <c:valAx>
        <c:axId val="359491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ns/day</a:t>
                </a:r>
              </a:p>
            </c:rich>
          </c:tx>
          <c:layout>
            <c:manualLayout>
              <c:xMode val="edge"/>
              <c:yMode val="edge"/>
              <c:x val="1.1363636363636364E-2"/>
              <c:y val="0.362942358424800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493248"/>
        <c:crosses val="autoZero"/>
        <c:crossBetween val="between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E52C-4C5F-B75F-5C3A0D785258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>
                  <a:lumMod val="40000"/>
                  <a:lumOff val="6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E52C-4C5F-B75F-5C3A0D785258}"/>
              </c:ext>
            </c:extLst>
          </c:dPt>
          <c:cat>
            <c:strRef>
              <c:f>Sheet1!$A$6:$A$7</c:f>
              <c:strCache>
                <c:ptCount val="2"/>
                <c:pt idx="0">
                  <c:v>2X V100 PCIe (16GB)</c:v>
                </c:pt>
                <c:pt idx="1">
                  <c:v>4X V100 PCIe (16GB)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52C-4C5F-B75F-5C3A0D785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7"/>
        <c:axId val="207330304"/>
        <c:axId val="208020224"/>
      </c:barChart>
      <c:catAx>
        <c:axId val="2073303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08020224"/>
        <c:crosses val="autoZero"/>
        <c:auto val="1"/>
        <c:lblAlgn val="ctr"/>
        <c:lblOffset val="100"/>
        <c:noMultiLvlLbl val="0"/>
      </c:catAx>
      <c:valAx>
        <c:axId val="208020224"/>
        <c:scaling>
          <c:orientation val="minMax"/>
        </c:scaling>
        <c:delete val="0"/>
        <c:axPos val="l"/>
        <c:majorGridlines>
          <c:spPr>
            <a:ln>
              <a:solidFill>
                <a:srgbClr val="FFFFFF">
                  <a:lumMod val="8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207330304"/>
        <c:crosses val="autoZero"/>
        <c:crossBetween val="between"/>
        <c:majorUnit val="5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176912112610903E-2"/>
          <c:y val="3.5925070567102903E-2"/>
          <c:w val="0.91156560720607205"/>
          <c:h val="0.760947144886334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Haswell!$J$3</c:f>
              <c:strCache>
                <c:ptCount val="1"/>
                <c:pt idx="0">
                  <c:v>none</c:v>
                </c:pt>
              </c:strCache>
            </c:strRef>
          </c:tx>
          <c:invertIfNegative val="0"/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Haswell!$K$3:$O$3</c:f>
              <c:numCache>
                <c:formatCode>0.00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5-45A0-B0BC-57E811ACEA71}"/>
            </c:ext>
          </c:extLst>
        </c:ser>
        <c:ser>
          <c:idx val="1"/>
          <c:order val="1"/>
          <c:tx>
            <c:strRef>
              <c:f>Haswell!$J$4</c:f>
              <c:strCache>
                <c:ptCount val="1"/>
                <c:pt idx="0">
                  <c:v>8x K80</c:v>
                </c:pt>
              </c:strCache>
            </c:strRef>
          </c:tx>
          <c:invertIfNegative val="0"/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Haswell!$K$4:$O$4</c:f>
            </c:numRef>
          </c:val>
          <c:extLst>
            <c:ext xmlns:c16="http://schemas.microsoft.com/office/drawing/2014/chart" uri="{C3380CC4-5D6E-409C-BE32-E72D297353CC}">
              <c16:uniqueId val="{00000001-EA65-45A0-B0BC-57E811ACEA71}"/>
            </c:ext>
          </c:extLst>
        </c:ser>
        <c:ser>
          <c:idx val="2"/>
          <c:order val="2"/>
          <c:tx>
            <c:strRef>
              <c:f>Haswell!$J$5</c:f>
              <c:strCache>
                <c:ptCount val="1"/>
                <c:pt idx="0">
                  <c:v>8x P100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Haswell!$K$5:$O$5</c:f>
              <c:numCache>
                <c:formatCode>0.00</c:formatCode>
                <c:ptCount val="5"/>
                <c:pt idx="0">
                  <c:v>2.3583617747440271</c:v>
                </c:pt>
                <c:pt idx="1">
                  <c:v>3.141843971631205</c:v>
                </c:pt>
                <c:pt idx="2">
                  <c:v>3.0000000000000004</c:v>
                </c:pt>
                <c:pt idx="3">
                  <c:v>4.3182917002417405</c:v>
                </c:pt>
                <c:pt idx="4">
                  <c:v>7.0137704918032782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65-45A0-B0BC-57E811ACE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26687200"/>
        <c:axId val="-1426683808"/>
      </c:barChart>
      <c:barChart>
        <c:barDir val="col"/>
        <c:grouping val="clustered"/>
        <c:varyColors val="0"/>
        <c:ser>
          <c:idx val="4"/>
          <c:order val="3"/>
          <c:tx>
            <c:strRef>
              <c:f>Haswell!$A$3</c:f>
              <c:strCache>
                <c:ptCount val="1"/>
              </c:strCache>
            </c:strRef>
          </c:tx>
          <c:spPr>
            <a:noFill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90EBA1E-0AEF-4CF8-9AF0-059318CC96ED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A65-45A0-B0BC-57E811ACEA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72A11F2-B6FD-4BA1-AFBB-051FF6430CE8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A65-45A0-B0BC-57E811ACEA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4CA733-BC57-43F3-8D6A-34393DE0B0CE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EA65-45A0-B0BC-57E811ACEA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7B4589A-63A7-449D-9384-52C2651211E7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EA65-45A0-B0BC-57E811ACEA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09A37DB-725E-4A6E-ADEA-1E7E1E9ACA47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8-EA65-45A0-B0BC-57E811ACEA7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vertOverflow="overflow" horzOverflow="overflow" vert="horz" wrap="none" tIns="45720" rIns="91440" anchor="ctr" anchorCtr="1">
                <a:spAutoFit/>
              </a:bodyPr>
              <a:lstStyle/>
              <a:p>
                <a:pPr>
                  <a:defRPr sz="800" b="1" i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Haswell!$C$3:$G$3</c:f>
              <c:numCache>
                <c:formatCode>0.00</c:formatCode>
                <c:ptCount val="5"/>
                <c:pt idx="0">
                  <c:v>6.91</c:v>
                </c:pt>
                <c:pt idx="1">
                  <c:v>26.58</c:v>
                </c:pt>
                <c:pt idx="2">
                  <c:v>2.2200000000000002</c:v>
                </c:pt>
                <c:pt idx="3">
                  <c:v>53.59</c:v>
                </c:pt>
                <c:pt idx="4">
                  <c:v>213.92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65-45A0-B0BC-57E811ACEA71}"/>
            </c:ext>
          </c:extLst>
        </c:ser>
        <c:ser>
          <c:idx val="5"/>
          <c:order val="4"/>
          <c:tx>
            <c:strRef>
              <c:f>Haswell!$A$4</c:f>
              <c:strCache>
                <c:ptCount val="1"/>
              </c:strCache>
            </c:strRef>
          </c:tx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 i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Haswell!$C$4:$G$4</c:f>
            </c:numRef>
          </c:val>
          <c:extLst>
            <c:ext xmlns:c16="http://schemas.microsoft.com/office/drawing/2014/chart" uri="{C3380CC4-5D6E-409C-BE32-E72D297353CC}">
              <c16:uniqueId val="{00000005-EA65-45A0-B0BC-57E811ACEA71}"/>
            </c:ext>
          </c:extLst>
        </c:ser>
        <c:ser>
          <c:idx val="6"/>
          <c:order val="5"/>
          <c:tx>
            <c:strRef>
              <c:f>Haswell!$A$5</c:f>
              <c:strCache>
                <c:ptCount val="1"/>
              </c:strCache>
            </c:strRef>
          </c:tx>
          <c:spPr>
            <a:noFill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DD90040-E014-4EB9-A2D3-52D68F19A789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A65-45A0-B0BC-57E811ACEA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50DC397-3A71-4622-8D6A-2482CAA0D311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EA65-45A0-B0BC-57E811ACEA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2FF0E2-C121-4A9A-A670-1A460AB4EF08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EA65-45A0-B0BC-57E811ACEA7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516F11D-E099-431C-B79A-210F0D5E46F0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6-EA65-45A0-B0BC-57E811ACEA7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C651BB5-1AF0-4893-8E79-2CF0EBC51C84}" type="VALUE">
                      <a:rPr lang="en-US" smtClean="0"/>
                      <a:pPr/>
                      <a:t>[VALUE]</a:t>
                    </a:fld>
                    <a:r>
                      <a:rPr lang="en-US"/>
                      <a:t> hrs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A-EA65-45A0-B0BC-57E811ACEA7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800" b="1" i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Haswell!$K$2:$O$2</c:f>
              <c:strCache>
                <c:ptCount val="5"/>
                <c:pt idx="0">
                  <c:v>rg-a25</c:v>
                </c:pt>
                <c:pt idx="1">
                  <c:v>rg-a25td</c:v>
                </c:pt>
                <c:pt idx="2">
                  <c:v>rg-on</c:v>
                </c:pt>
                <c:pt idx="3">
                  <c:v>rg-ontd</c:v>
                </c:pt>
                <c:pt idx="4">
                  <c:v>rg-val</c:v>
                </c:pt>
              </c:strCache>
            </c:strRef>
          </c:cat>
          <c:val>
            <c:numRef>
              <c:f>Haswell!$C$5:$G$5</c:f>
              <c:numCache>
                <c:formatCode>0.00</c:formatCode>
                <c:ptCount val="5"/>
                <c:pt idx="0">
                  <c:v>2.93</c:v>
                </c:pt>
                <c:pt idx="1">
                  <c:v>8.4600000000000009</c:v>
                </c:pt>
                <c:pt idx="2">
                  <c:v>0.74</c:v>
                </c:pt>
                <c:pt idx="3">
                  <c:v>12.41</c:v>
                </c:pt>
                <c:pt idx="4">
                  <c:v>30.5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65-45A0-B0BC-57E811ACE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26677584"/>
        <c:axId val="-1426680416"/>
      </c:barChart>
      <c:catAx>
        <c:axId val="-1426687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0">
                    <a:solidFill>
                      <a:schemeClr val="bg2">
                        <a:lumMod val="50000"/>
                      </a:schemeClr>
                    </a:solidFill>
                  </a:defRPr>
                </a:pPr>
                <a:r>
                  <a:rPr lang="en-US" sz="1600" b="0" dirty="0">
                    <a:solidFill>
                      <a:schemeClr val="bg2">
                        <a:lumMod val="50000"/>
                      </a:schemeClr>
                    </a:solidFill>
                  </a:rPr>
                  <a:t>Number of GPUs</a:t>
                </a:r>
              </a:p>
            </c:rich>
          </c:tx>
          <c:layout>
            <c:manualLayout>
              <c:xMode val="edge"/>
              <c:yMode val="edge"/>
              <c:x val="0.2240792884521175"/>
              <c:y val="0.11443710991091471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 w="19050">
            <a:solidFill>
              <a:schemeClr val="tx1">
                <a:lumMod val="50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1426683808"/>
        <c:crosses val="autoZero"/>
        <c:auto val="1"/>
        <c:lblAlgn val="ctr"/>
        <c:lblOffset val="100"/>
        <c:noMultiLvlLbl val="0"/>
      </c:catAx>
      <c:valAx>
        <c:axId val="-1426683808"/>
        <c:scaling>
          <c:orientation val="minMax"/>
        </c:scaling>
        <c:delete val="0"/>
        <c:axPos val="l"/>
        <c:majorGridlines>
          <c:spPr>
            <a:ln w="3175">
              <a:solidFill>
                <a:schemeClr val="tx1">
                  <a:lumMod val="75000"/>
                </a:schemeClr>
              </a:solidFill>
              <a:prstDash val="sysDot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Speed-up over run</a:t>
                </a:r>
                <a:r>
                  <a:rPr lang="en-US" b="0" baseline="0" dirty="0">
                    <a:solidFill>
                      <a:schemeClr val="bg2">
                        <a:lumMod val="50000"/>
                      </a:schemeClr>
                    </a:solidFill>
                  </a:rPr>
                  <a:t> without GPUs</a:t>
                </a:r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3.75172631107325E-3"/>
              <c:y val="0.23280860100339601"/>
            </c:manualLayout>
          </c:layout>
          <c:overlay val="0"/>
        </c:title>
        <c:numFmt formatCode="0.0\x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1426687200"/>
        <c:crosses val="autoZero"/>
        <c:crossBetween val="between"/>
        <c:majorUnit val="0.5"/>
      </c:valAx>
      <c:valAx>
        <c:axId val="-1426680416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one"/>
        <c:crossAx val="-1426677584"/>
        <c:crosses val="max"/>
        <c:crossBetween val="between"/>
      </c:valAx>
      <c:catAx>
        <c:axId val="-1426677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426680416"/>
        <c:crosses val="autoZero"/>
        <c:auto val="1"/>
        <c:lblAlgn val="ctr"/>
        <c:lblOffset val="100"/>
        <c:noMultiLvlLbl val="0"/>
      </c:catAx>
      <c:spPr>
        <a:solidFill>
          <a:schemeClr val="tx1">
            <a:lumMod val="95000"/>
          </a:schemeClr>
        </a:solidFill>
      </c:spPr>
    </c:plotArea>
    <c:legend>
      <c:legendPos val="b"/>
      <c:layout>
        <c:manualLayout>
          <c:xMode val="edge"/>
          <c:yMode val="edge"/>
          <c:x val="0.18307892657300479"/>
          <c:y val="0.17245609887678592"/>
          <c:w val="0.38725151583036488"/>
          <c:h val="4.4890578054186697E-2"/>
        </c:manualLayout>
      </c:layout>
      <c:overlay val="0"/>
      <c:txPr>
        <a:bodyPr/>
        <a:lstStyle/>
        <a:p>
          <a:pPr>
            <a:defRPr sz="1600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1-BD3B-4517-B428-F8C310DF53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3-BD3B-4517-B428-F8C310DF53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5-BD3B-4517-B428-F8C310DF537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BD3B-4517-B428-F8C310DF537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BD3B-4517-B428-F8C310DF537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BD3B-4517-B428-F8C310DF5378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D-BD3B-4517-B428-F8C310DF5378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F-BD3B-4517-B428-F8C310DF53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Sheet3!$A$4:$A$7</c:f>
              <c:strCache>
                <c:ptCount val="4"/>
                <c:pt idx="0">
                  <c:v>1 Broadwell node</c:v>
                </c:pt>
                <c:pt idx="1">
                  <c:v>1 node + 
2x V100 PCIe 
per node (16GB)</c:v>
                </c:pt>
                <c:pt idx="2">
                  <c:v>1 node + 
4x V100 PCIe 
per node (16GB)</c:v>
                </c:pt>
                <c:pt idx="3">
                  <c:v>1 node + 
8x V100 PCIe 
per node (16GB)</c:v>
                </c:pt>
              </c:strCache>
            </c:strRef>
          </c:cat>
          <c:val>
            <c:numRef>
              <c:f>Sheet3!$B$4:$B$7</c:f>
              <c:numCache>
                <c:formatCode>0.000000</c:formatCode>
                <c:ptCount val="4"/>
                <c:pt idx="0">
                  <c:v>3.7833090091786104E-5</c:v>
                </c:pt>
                <c:pt idx="1">
                  <c:v>3.2303153466144521E-4</c:v>
                </c:pt>
                <c:pt idx="2">
                  <c:v>4.6193537062229627E-4</c:v>
                </c:pt>
                <c:pt idx="3">
                  <c:v>4.9010790705789693E-4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D3B-4517-B428-F8C310DF5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734784"/>
        <c:axId val="31740672"/>
      </c:barChart>
      <c:catAx>
        <c:axId val="31734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chemeClr val="tx1">
                <a:lumMod val="50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31740672"/>
        <c:crosses val="autoZero"/>
        <c:auto val="1"/>
        <c:lblAlgn val="ctr"/>
        <c:lblOffset val="100"/>
        <c:noMultiLvlLbl val="0"/>
      </c:catAx>
      <c:valAx>
        <c:axId val="31740672"/>
        <c:scaling>
          <c:orientation val="minMax"/>
        </c:scaling>
        <c:delete val="0"/>
        <c:axPos val="l"/>
        <c:majorGridlines>
          <c:spPr>
            <a:ln w="3175">
              <a:solidFill>
                <a:schemeClr val="tx1">
                  <a:lumMod val="7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1/seconds</a:t>
                </a:r>
              </a:p>
            </c:rich>
          </c:tx>
          <c:layout>
            <c:manualLayout>
              <c:xMode val="edge"/>
              <c:yMode val="edge"/>
              <c:x val="1.3401485325697926E-2"/>
              <c:y val="0.40164990794827954"/>
            </c:manualLayout>
          </c:layout>
          <c:overlay val="0"/>
        </c:title>
        <c:numFmt formatCode="0.00000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31734784"/>
        <c:crosses val="autoZero"/>
        <c:crossBetween val="between"/>
      </c:valAx>
      <c:spPr>
        <a:solidFill>
          <a:schemeClr val="tx1">
            <a:lumMod val="95000"/>
          </a:schemeClr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1-BD3B-4517-B428-F8C310DF5378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3-BD3B-4517-B428-F8C310DF537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5-BD3B-4517-B428-F8C310DF537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BD3B-4517-B428-F8C310DF537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BD3B-4517-B428-F8C310DF537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BD3B-4517-B428-F8C310DF5378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D-BD3B-4517-B428-F8C310DF5378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F-BD3B-4517-B428-F8C310DF53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Sheet3!$A$4:$A$7</c:f>
              <c:strCache>
                <c:ptCount val="4"/>
                <c:pt idx="0">
                  <c:v>1 Broadwell node</c:v>
                </c:pt>
                <c:pt idx="1">
                  <c:v>1 node + 
2x V100 PCIe 
per node (16GB)</c:v>
                </c:pt>
                <c:pt idx="2">
                  <c:v>1 node + 
4x V100 PCIe 
per node (16GB)</c:v>
                </c:pt>
                <c:pt idx="3">
                  <c:v>1 node + 
8x V100 PCIe 
per node (16GB)</c:v>
                </c:pt>
              </c:strCache>
            </c:strRef>
          </c:cat>
          <c:val>
            <c:numRef>
              <c:f>Sheet3!$B$4:$B$7</c:f>
              <c:numCache>
                <c:formatCode>0.00000</c:formatCode>
                <c:ptCount val="4"/>
                <c:pt idx="0">
                  <c:v>2.1042309772259082E-3</c:v>
                </c:pt>
                <c:pt idx="1">
                  <c:v>4.1831727692185419E-3</c:v>
                </c:pt>
                <c:pt idx="2">
                  <c:v>5.3689473507600415E-3</c:v>
                </c:pt>
                <c:pt idx="3">
                  <c:v>6.275897884865515E-3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D3B-4517-B428-F8C310DF5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734784"/>
        <c:axId val="31740672"/>
      </c:barChart>
      <c:catAx>
        <c:axId val="31734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chemeClr val="tx1">
                <a:lumMod val="50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31740672"/>
        <c:crosses val="autoZero"/>
        <c:auto val="1"/>
        <c:lblAlgn val="ctr"/>
        <c:lblOffset val="100"/>
        <c:noMultiLvlLbl val="0"/>
      </c:catAx>
      <c:valAx>
        <c:axId val="31740672"/>
        <c:scaling>
          <c:orientation val="minMax"/>
        </c:scaling>
        <c:delete val="0"/>
        <c:axPos val="l"/>
        <c:majorGridlines>
          <c:spPr>
            <a:ln w="3175">
              <a:solidFill>
                <a:schemeClr val="tx1">
                  <a:lumMod val="7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1/seconds</a:t>
                </a:r>
              </a:p>
            </c:rich>
          </c:tx>
          <c:layout>
            <c:manualLayout>
              <c:xMode val="edge"/>
              <c:yMode val="edge"/>
              <c:x val="1.3401485325697926E-2"/>
              <c:y val="0.40164990794827954"/>
            </c:manualLayout>
          </c:layout>
          <c:overlay val="0"/>
        </c:title>
        <c:numFmt formatCode="0.0000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31734784"/>
        <c:crosses val="autoZero"/>
        <c:crossBetween val="between"/>
      </c:valAx>
      <c:spPr>
        <a:solidFill>
          <a:schemeClr val="tx1">
            <a:lumMod val="95000"/>
          </a:schemeClr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0804" y="9054540"/>
            <a:ext cx="1130099" cy="206623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4937" y="912114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5/14/2018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2438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69025" y="319022"/>
            <a:ext cx="1130099" cy="206623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14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41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19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3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6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7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3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2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55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23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8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8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11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78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quote has NOT BEEN APPROVED YET, draft only !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VASP developers impressed by performance/maintainability of </a:t>
            </a:r>
            <a:r>
              <a:rPr lang="en-US" dirty="0" err="1"/>
              <a:t>OpenACC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new VASP features have already been completed with </a:t>
            </a:r>
            <a:r>
              <a:rPr lang="en-US" dirty="0" err="1"/>
              <a:t>OpenACC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Integrating </a:t>
            </a:r>
            <a:r>
              <a:rPr lang="en-US" dirty="0" err="1"/>
              <a:t>OpenACC</a:t>
            </a:r>
            <a:r>
              <a:rPr lang="en-US" dirty="0"/>
              <a:t> into production VASP source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Plans to GPU accelerate more solvers and features using </a:t>
            </a:r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374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47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119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08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78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49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87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94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26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TESLA V100 PERFORMANCE GUIDE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COMPUTATIONAL FINANCE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 Finance applications are essential to the success of global financial service firms to perform market and counterparty risk analytics, asset pricing, and portfolio risk management analysis.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This analysis requires numerical methods that are computationally intensive. </a:t>
            </a:r>
            <a:r>
              <a:rPr lang="en-US" dirty="0"/>
              <a:t>Several of the leading computational finance applications are GPU-accelerated. For financial analysis, time is money. Computational Finance applications using Tesla V100 GPUs can improve performance by over 50X and 80% in server and infrastructure acquisition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KEY FEATURES OF THE TESLA PLATFORM AND V100 FOR COMPUTATIONAL FINANCE 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&gt; Servers with V100 outperform CPU servers by up to 8.9X based on STAC-A2 benchmark results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&gt; Top Computational Finance applications are GPU-accelerated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Up to 15.7 TFLOPS of single precision floating point performance per GPU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Up to 32 GB of memory capacity per GPU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Up to 900 GB/s memory bandwidth per GPU</a:t>
            </a:r>
          </a:p>
          <a:p>
            <a:endParaRPr lang="en-US" sz="1100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View additional information at:</a:t>
            </a:r>
          </a:p>
          <a:p>
            <a:r>
              <a:rPr lang="en-US" sz="1100" b="1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https://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www.nvidia.com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/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en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-us/data-center/</a:t>
            </a:r>
            <a:r>
              <a:rPr lang="en-US" sz="1100" b="1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gpu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-accelerated-applications/catalog/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77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36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30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66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Years</a:t>
            </a:r>
            <a:r>
              <a:rPr lang="en-US" sz="1100" u="none" strike="noStrike" kern="1200" baseline="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Ahead of Industry</a:t>
            </a:r>
          </a:p>
          <a:p>
            <a:endParaRPr lang="en-US" sz="1100" u="none" strike="noStrike" kern="1200" baseline="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u="none" strike="noStrike" kern="1200" baseline="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Lead</a:t>
            </a: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779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8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3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8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2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1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time is precious, which is why performance is critical. So you need to focus on what’s important.</a:t>
            </a:r>
          </a:p>
          <a:p>
            <a:r>
              <a:rPr lang="en-US" dirty="0"/>
              <a:t>To add GPU acceleration to an application, simply identify and accelerate the *performance-critical areas* in your application.</a:t>
            </a:r>
          </a:p>
          <a:p>
            <a:endParaRPr lang="en-US" dirty="0"/>
          </a:p>
          <a:p>
            <a:r>
              <a:rPr lang="en-US" dirty="0"/>
              <a:t>The rest can run as-is on the CPU.  There’s no need for an entire application to be ported to the GPU.</a:t>
            </a:r>
          </a:p>
          <a:p>
            <a:endParaRPr lang="en-US" dirty="0"/>
          </a:p>
          <a:p>
            <a:r>
              <a:rPr lang="en-US" dirty="0"/>
              <a:t>The key point here is that in a hybrid or “heterogeneous” architecture where GPUs and CPUs are working together, developers only need to accelerate performance-critical functions on the GPUs in the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2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3738" y="774700"/>
            <a:ext cx="6872287" cy="3867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6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4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2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8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9125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0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2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73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7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8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6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832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2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5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6" y="1439867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/>
            </a:lvl1pPr>
            <a:lvl2pPr>
              <a:buSzPct val="100000"/>
              <a:buFontTx/>
              <a:buBlip>
                <a:blip r:embed="rId2"/>
              </a:buBlip>
              <a:defRPr sz="2000"/>
            </a:lvl2pPr>
            <a:lvl3pPr>
              <a:buSzPct val="100000"/>
              <a:buFontTx/>
              <a:buBlip>
                <a:blip r:embed="rId2"/>
              </a:buBlip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9" y="1439867"/>
            <a:ext cx="4945061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/>
            </a:lvl1pPr>
            <a:lvl2pPr>
              <a:buSzPct val="100000"/>
              <a:buFontTx/>
              <a:buBlip>
                <a:blip r:embed="rId2"/>
              </a:buBlip>
              <a:defRPr sz="2000" b="1"/>
            </a:lvl2pPr>
            <a:lvl3pPr>
              <a:buSzPct val="100000"/>
              <a:buFontTx/>
              <a:buBlip>
                <a:blip r:embed="rId2"/>
              </a:buBlip>
              <a:defRPr sz="1800" b="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1955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4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3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843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6" y="1439864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/>
            </a:lvl1pPr>
            <a:lvl2pPr>
              <a:buSzPct val="100000"/>
              <a:buFontTx/>
              <a:buBlip>
                <a:blip r:embed="rId2"/>
              </a:buBlip>
              <a:defRPr sz="2000"/>
            </a:lvl2pPr>
            <a:lvl3pPr>
              <a:buSzPct val="100000"/>
              <a:buFontTx/>
              <a:buBlip>
                <a:blip r:embed="rId2"/>
              </a:buBlip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9" y="1439864"/>
            <a:ext cx="4945061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/>
            </a:lvl1pPr>
            <a:lvl2pPr>
              <a:buSzPct val="100000"/>
              <a:buFontTx/>
              <a:buBlip>
                <a:blip r:embed="rId2"/>
              </a:buBlip>
              <a:defRPr sz="2000" b="1"/>
            </a:lvl2pPr>
            <a:lvl3pPr>
              <a:buSzPct val="100000"/>
              <a:buFontTx/>
              <a:buBlip>
                <a:blip r:embed="rId2"/>
              </a:buBlip>
              <a:defRPr sz="1800" b="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7527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107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76B8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775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2346323"/>
            <a:ext cx="5722001" cy="1130155"/>
          </a:xfrm>
        </p:spPr>
        <p:txBody>
          <a:bodyPr anchor="b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0" y="3580741"/>
            <a:ext cx="5727032" cy="258533"/>
          </a:xfrm>
        </p:spPr>
        <p:txBody>
          <a:bodyPr wrap="square" tIns="0" rIns="0" bIns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80" b="1" smtClean="0"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8" name="object 42"/>
          <p:cNvSpPr>
            <a:spLocks/>
          </p:cNvSpPr>
          <p:nvPr userDrawn="1"/>
        </p:nvSpPr>
        <p:spPr bwMode="auto">
          <a:xfrm>
            <a:off x="8456611" y="1478071"/>
            <a:ext cx="1637602" cy="953902"/>
          </a:xfrm>
          <a:custGeom>
            <a:avLst/>
            <a:gdLst>
              <a:gd name="T0" fmla="*/ 1480643 w 3001644"/>
              <a:gd name="T1" fmla="*/ 0 h 1746885"/>
              <a:gd name="T2" fmla="*/ 0 w 3001644"/>
              <a:gd name="T3" fmla="*/ 874551 h 1746885"/>
              <a:gd name="T4" fmla="*/ 1493594 w 3001644"/>
              <a:gd name="T5" fmla="*/ 1766821 h 1746885"/>
              <a:gd name="T6" fmla="*/ 2974591 w 3001644"/>
              <a:gd name="T7" fmla="*/ 882441 h 1746885"/>
              <a:gd name="T8" fmla="*/ 1480643 w 3001644"/>
              <a:gd name="T9" fmla="*/ 0 h 17468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01644" h="1746885">
                <a:moveTo>
                  <a:pt x="1493849" y="0"/>
                </a:moveTo>
                <a:lnTo>
                  <a:pt x="0" y="864591"/>
                </a:lnTo>
                <a:lnTo>
                  <a:pt x="1506917" y="1746700"/>
                </a:lnTo>
                <a:lnTo>
                  <a:pt x="3001123" y="872392"/>
                </a:lnTo>
                <a:lnTo>
                  <a:pt x="1493849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9" name="object 43"/>
          <p:cNvSpPr>
            <a:spLocks/>
          </p:cNvSpPr>
          <p:nvPr userDrawn="1"/>
        </p:nvSpPr>
        <p:spPr bwMode="auto">
          <a:xfrm>
            <a:off x="9282345" y="1972783"/>
            <a:ext cx="815335" cy="2555866"/>
          </a:xfrm>
          <a:custGeom>
            <a:avLst/>
            <a:gdLst>
              <a:gd name="T0" fmla="*/ 1487425 w 1494155"/>
              <a:gd name="T1" fmla="*/ 0 h 4683125"/>
              <a:gd name="T2" fmla="*/ 0 w 1494155"/>
              <a:gd name="T3" fmla="*/ 874287 h 4683125"/>
              <a:gd name="T4" fmla="*/ 0 w 1494155"/>
              <a:gd name="T5" fmla="*/ 4682653 h 4683125"/>
              <a:gd name="T6" fmla="*/ 1487425 w 1494155"/>
              <a:gd name="T7" fmla="*/ 3817883 h 4683125"/>
              <a:gd name="T8" fmla="*/ 1487425 w 1494155"/>
              <a:gd name="T9" fmla="*/ 0 h 46831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94155" h="4683125">
                <a:moveTo>
                  <a:pt x="1494090" y="0"/>
                </a:moveTo>
                <a:lnTo>
                  <a:pt x="0" y="874287"/>
                </a:lnTo>
                <a:lnTo>
                  <a:pt x="0" y="4682653"/>
                </a:lnTo>
                <a:lnTo>
                  <a:pt x="1494090" y="3817883"/>
                </a:lnTo>
                <a:lnTo>
                  <a:pt x="149409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object 44"/>
          <p:cNvSpPr>
            <a:spLocks/>
          </p:cNvSpPr>
          <p:nvPr userDrawn="1"/>
        </p:nvSpPr>
        <p:spPr bwMode="auto">
          <a:xfrm>
            <a:off x="8439283" y="1968451"/>
            <a:ext cx="822266" cy="2559332"/>
          </a:xfrm>
          <a:custGeom>
            <a:avLst/>
            <a:gdLst>
              <a:gd name="T0" fmla="*/ 0 w 1506855"/>
              <a:gd name="T1" fmla="*/ 0 h 4690109"/>
              <a:gd name="T2" fmla="*/ 0 w 1506855"/>
              <a:gd name="T3" fmla="*/ 3807091 h 4690109"/>
              <a:gd name="T4" fmla="*/ 1500147 w 1506855"/>
              <a:gd name="T5" fmla="*/ 4676707 h 4690109"/>
              <a:gd name="T6" fmla="*/ 1500147 w 1506855"/>
              <a:gd name="T7" fmla="*/ 879568 h 4690109"/>
              <a:gd name="T8" fmla="*/ 0 w 1506855"/>
              <a:gd name="T9" fmla="*/ 0 h 46901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6855" h="4690109">
                <a:moveTo>
                  <a:pt x="0" y="0"/>
                </a:moveTo>
                <a:lnTo>
                  <a:pt x="0" y="3817915"/>
                </a:lnTo>
                <a:lnTo>
                  <a:pt x="1506791" y="4690003"/>
                </a:lnTo>
                <a:lnTo>
                  <a:pt x="1506791" y="882067"/>
                </a:lnTo>
                <a:lnTo>
                  <a:pt x="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" name="object 45"/>
          <p:cNvSpPr>
            <a:spLocks/>
          </p:cNvSpPr>
          <p:nvPr userDrawn="1"/>
        </p:nvSpPr>
        <p:spPr bwMode="auto">
          <a:xfrm>
            <a:off x="9289278" y="907983"/>
            <a:ext cx="1683524" cy="4191620"/>
          </a:xfrm>
          <a:custGeom>
            <a:avLst/>
            <a:gdLst>
              <a:gd name="T0" fmla="*/ 1752122 w 3085465"/>
              <a:gd name="T1" fmla="*/ 0 h 7680325"/>
              <a:gd name="T2" fmla="*/ 0 w 3085465"/>
              <a:gd name="T3" fmla="*/ 1022523 h 7680325"/>
              <a:gd name="T4" fmla="*/ 1509968 w 3085465"/>
              <a:gd name="T5" fmla="*/ 1905816 h 7680325"/>
              <a:gd name="T6" fmla="*/ 1509968 w 3085465"/>
              <a:gd name="T7" fmla="*/ 5789907 h 7680325"/>
              <a:gd name="T8" fmla="*/ 1505245 w 3085465"/>
              <a:gd name="T9" fmla="*/ 5795415 h 7680325"/>
              <a:gd name="T10" fmla="*/ 16512 w 3085465"/>
              <a:gd name="T11" fmla="*/ 6665399 h 7680325"/>
              <a:gd name="T12" fmla="*/ 1755266 w 3085465"/>
              <a:gd name="T13" fmla="*/ 7680143 h 7680325"/>
              <a:gd name="T14" fmla="*/ 3065317 w 3085465"/>
              <a:gd name="T15" fmla="*/ 6915548 h 7680325"/>
              <a:gd name="T16" fmla="*/ 3065317 w 3085465"/>
              <a:gd name="T17" fmla="*/ 765714 h 7680325"/>
              <a:gd name="T18" fmla="*/ 1752122 w 3085465"/>
              <a:gd name="T19" fmla="*/ 0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085465" h="7680325">
                <a:moveTo>
                  <a:pt x="1763527" y="0"/>
                </a:moveTo>
                <a:lnTo>
                  <a:pt x="0" y="1022523"/>
                </a:lnTo>
                <a:lnTo>
                  <a:pt x="1519796" y="1905816"/>
                </a:lnTo>
                <a:lnTo>
                  <a:pt x="1519796" y="5789907"/>
                </a:lnTo>
                <a:lnTo>
                  <a:pt x="1515042" y="5795415"/>
                </a:lnTo>
                <a:lnTo>
                  <a:pt x="16617" y="6665399"/>
                </a:lnTo>
                <a:lnTo>
                  <a:pt x="1766689" y="7680143"/>
                </a:lnTo>
                <a:lnTo>
                  <a:pt x="3085267" y="6915548"/>
                </a:lnTo>
                <a:lnTo>
                  <a:pt x="3085267" y="765714"/>
                </a:lnTo>
                <a:lnTo>
                  <a:pt x="1763527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2" name="object 46"/>
          <p:cNvSpPr>
            <a:spLocks/>
          </p:cNvSpPr>
          <p:nvPr userDrawn="1"/>
        </p:nvSpPr>
        <p:spPr bwMode="auto">
          <a:xfrm>
            <a:off x="9289278" y="1465941"/>
            <a:ext cx="1683524" cy="3633662"/>
          </a:xfrm>
          <a:custGeom>
            <a:avLst/>
            <a:gdLst>
              <a:gd name="T0" fmla="*/ 0 w 3085465"/>
              <a:gd name="T1" fmla="*/ 0 h 6657975"/>
              <a:gd name="T2" fmla="*/ 1509968 w 3085465"/>
              <a:gd name="T3" fmla="*/ 883292 h 6657975"/>
              <a:gd name="T4" fmla="*/ 1509968 w 3085465"/>
              <a:gd name="T5" fmla="*/ 4767383 h 6657975"/>
              <a:gd name="T6" fmla="*/ 1505245 w 3085465"/>
              <a:gd name="T7" fmla="*/ 4772891 h 6657975"/>
              <a:gd name="T8" fmla="*/ 16512 w 3085465"/>
              <a:gd name="T9" fmla="*/ 5642875 h 6657975"/>
              <a:gd name="T10" fmla="*/ 1755266 w 3085465"/>
              <a:gd name="T11" fmla="*/ 6657619 h 6657975"/>
              <a:gd name="T12" fmla="*/ 3065317 w 3085465"/>
              <a:gd name="T13" fmla="*/ 5893022 h 6657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85465" h="6657975">
                <a:moveTo>
                  <a:pt x="0" y="0"/>
                </a:moveTo>
                <a:lnTo>
                  <a:pt x="1519796" y="883292"/>
                </a:lnTo>
                <a:lnTo>
                  <a:pt x="1519796" y="4767383"/>
                </a:lnTo>
                <a:lnTo>
                  <a:pt x="1515042" y="4772891"/>
                </a:lnTo>
                <a:lnTo>
                  <a:pt x="16617" y="5642875"/>
                </a:lnTo>
                <a:lnTo>
                  <a:pt x="1766689" y="6657619"/>
                </a:lnTo>
                <a:lnTo>
                  <a:pt x="3085267" y="5893022"/>
                </a:lnTo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3" name="object 47"/>
          <p:cNvSpPr>
            <a:spLocks/>
          </p:cNvSpPr>
          <p:nvPr userDrawn="1"/>
        </p:nvSpPr>
        <p:spPr bwMode="auto">
          <a:xfrm>
            <a:off x="9289278" y="907982"/>
            <a:ext cx="1683524" cy="558826"/>
          </a:xfrm>
          <a:custGeom>
            <a:avLst/>
            <a:gdLst>
              <a:gd name="T0" fmla="*/ 3065317 w 3085465"/>
              <a:gd name="T1" fmla="*/ 780824 h 1022985"/>
              <a:gd name="T2" fmla="*/ 1752132 w 3085465"/>
              <a:gd name="T3" fmla="*/ 0 h 1022985"/>
              <a:gd name="T4" fmla="*/ 0 w 3085465"/>
              <a:gd name="T5" fmla="*/ 1042714 h 10229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85465" h="1022985">
                <a:moveTo>
                  <a:pt x="3085267" y="765704"/>
                </a:moveTo>
                <a:lnTo>
                  <a:pt x="1763537" y="0"/>
                </a:lnTo>
                <a:lnTo>
                  <a:pt x="0" y="1022523"/>
                </a:lnTo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" name="object 48"/>
          <p:cNvSpPr>
            <a:spLocks/>
          </p:cNvSpPr>
          <p:nvPr userDrawn="1"/>
        </p:nvSpPr>
        <p:spPr bwMode="auto">
          <a:xfrm>
            <a:off x="6469827" y="907983"/>
            <a:ext cx="2771794" cy="4191620"/>
          </a:xfrm>
          <a:custGeom>
            <a:avLst/>
            <a:gdLst>
              <a:gd name="T0" fmla="*/ 3318644 w 5078094"/>
              <a:gd name="T1" fmla="*/ 0 h 7680325"/>
              <a:gd name="T2" fmla="*/ 0 w 5078094"/>
              <a:gd name="T3" fmla="*/ 1920025 h 7680325"/>
              <a:gd name="T4" fmla="*/ 0 w 5078094"/>
              <a:gd name="T5" fmla="*/ 5760138 h 7680325"/>
              <a:gd name="T6" fmla="*/ 3315480 w 5078094"/>
              <a:gd name="T7" fmla="*/ 7680143 h 7680325"/>
              <a:gd name="T8" fmla="*/ 5067853 w 5078094"/>
              <a:gd name="T9" fmla="*/ 6665399 h 7680325"/>
              <a:gd name="T10" fmla="*/ 3567454 w 5078094"/>
              <a:gd name="T11" fmla="*/ 5795415 h 7680325"/>
              <a:gd name="T12" fmla="*/ 3562700 w 5078094"/>
              <a:gd name="T13" fmla="*/ 5789907 h 7680325"/>
              <a:gd name="T14" fmla="*/ 3562700 w 5078094"/>
              <a:gd name="T15" fmla="*/ 1905816 h 7680325"/>
              <a:gd name="T16" fmla="*/ 5084491 w 5078094"/>
              <a:gd name="T17" fmla="*/ 1022523 h 7680325"/>
              <a:gd name="T18" fmla="*/ 3318644 w 5078094"/>
              <a:gd name="T19" fmla="*/ 0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8094" h="7680325">
                <a:moveTo>
                  <a:pt x="3314276" y="0"/>
                </a:moveTo>
                <a:lnTo>
                  <a:pt x="0" y="1920025"/>
                </a:lnTo>
                <a:lnTo>
                  <a:pt x="0" y="5760138"/>
                </a:lnTo>
                <a:lnTo>
                  <a:pt x="3311124" y="7680143"/>
                </a:lnTo>
                <a:lnTo>
                  <a:pt x="5061196" y="6665399"/>
                </a:lnTo>
                <a:lnTo>
                  <a:pt x="3562771" y="5795415"/>
                </a:lnTo>
                <a:lnTo>
                  <a:pt x="3558017" y="5789907"/>
                </a:lnTo>
                <a:lnTo>
                  <a:pt x="3558017" y="1905816"/>
                </a:lnTo>
                <a:lnTo>
                  <a:pt x="5077813" y="1022523"/>
                </a:lnTo>
                <a:lnTo>
                  <a:pt x="3314276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5" name="object 49"/>
          <p:cNvSpPr>
            <a:spLocks/>
          </p:cNvSpPr>
          <p:nvPr userDrawn="1"/>
        </p:nvSpPr>
        <p:spPr bwMode="auto">
          <a:xfrm>
            <a:off x="6469827" y="907983"/>
            <a:ext cx="2771794" cy="4191620"/>
          </a:xfrm>
          <a:custGeom>
            <a:avLst/>
            <a:gdLst>
              <a:gd name="T0" fmla="*/ 5084491 w 5078094"/>
              <a:gd name="T1" fmla="*/ 1022523 h 7680325"/>
              <a:gd name="T2" fmla="*/ 3562700 w 5078094"/>
              <a:gd name="T3" fmla="*/ 1905816 h 7680325"/>
              <a:gd name="T4" fmla="*/ 3562700 w 5078094"/>
              <a:gd name="T5" fmla="*/ 5789907 h 7680325"/>
              <a:gd name="T6" fmla="*/ 3567454 w 5078094"/>
              <a:gd name="T7" fmla="*/ 5795415 h 7680325"/>
              <a:gd name="T8" fmla="*/ 5067853 w 5078094"/>
              <a:gd name="T9" fmla="*/ 6665399 h 7680325"/>
              <a:gd name="T10" fmla="*/ 3315480 w 5078094"/>
              <a:gd name="T11" fmla="*/ 7680143 h 7680325"/>
              <a:gd name="T12" fmla="*/ 0 w 5078094"/>
              <a:gd name="T13" fmla="*/ 5760138 h 7680325"/>
              <a:gd name="T14" fmla="*/ 0 w 5078094"/>
              <a:gd name="T15" fmla="*/ 1920025 h 7680325"/>
              <a:gd name="T16" fmla="*/ 3318644 w 5078094"/>
              <a:gd name="T17" fmla="*/ 0 h 7680325"/>
              <a:gd name="T18" fmla="*/ 5084491 w 5078094"/>
              <a:gd name="T19" fmla="*/ 1022523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8094" h="7680325">
                <a:moveTo>
                  <a:pt x="5077813" y="1022523"/>
                </a:moveTo>
                <a:lnTo>
                  <a:pt x="3558017" y="1905816"/>
                </a:lnTo>
                <a:lnTo>
                  <a:pt x="3558017" y="5789907"/>
                </a:lnTo>
                <a:lnTo>
                  <a:pt x="3562771" y="5795415"/>
                </a:lnTo>
                <a:lnTo>
                  <a:pt x="5061196" y="6665399"/>
                </a:lnTo>
                <a:lnTo>
                  <a:pt x="3311124" y="7680143"/>
                </a:lnTo>
                <a:lnTo>
                  <a:pt x="0" y="5760138"/>
                </a:lnTo>
                <a:lnTo>
                  <a:pt x="0" y="1920025"/>
                </a:lnTo>
                <a:lnTo>
                  <a:pt x="3314276" y="0"/>
                </a:lnTo>
                <a:lnTo>
                  <a:pt x="5077813" y="1022523"/>
                </a:lnTo>
                <a:close/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15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132826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5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49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97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25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6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8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20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0" y="2346323"/>
            <a:ext cx="5475025" cy="1130155"/>
          </a:xfrm>
        </p:spPr>
        <p:txBody>
          <a:bodyPr anchor="b"/>
          <a:lstStyle>
            <a:lvl1pPr>
              <a:lnSpc>
                <a:spcPct val="85000"/>
              </a:lnSpc>
              <a:defRPr sz="4320" b="0" baseline="0" smtClean="0">
                <a:solidFill>
                  <a:srgbClr val="83D1F5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0" y="3580741"/>
            <a:ext cx="5475025" cy="258533"/>
          </a:xfrm>
        </p:spPr>
        <p:txBody>
          <a:bodyPr wrap="square" tIns="0" rIns="0" bIns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80" b="1" smtClean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object 3"/>
          <p:cNvSpPr>
            <a:spLocks/>
          </p:cNvSpPr>
          <p:nvPr userDrawn="1"/>
        </p:nvSpPr>
        <p:spPr bwMode="auto">
          <a:xfrm>
            <a:off x="10218118" y="1781310"/>
            <a:ext cx="754682" cy="2610449"/>
          </a:xfrm>
          <a:custGeom>
            <a:avLst/>
            <a:gdLst>
              <a:gd name="T0" fmla="*/ 1388846 w 1382394"/>
              <a:gd name="T1" fmla="*/ 0 h 4782184"/>
              <a:gd name="T2" fmla="*/ 10512 w 1382394"/>
              <a:gd name="T3" fmla="*/ 801799 h 4782184"/>
              <a:gd name="T4" fmla="*/ 0 w 1382394"/>
              <a:gd name="T5" fmla="*/ 3977279 h 4782184"/>
              <a:gd name="T6" fmla="*/ 1388846 w 1382394"/>
              <a:gd name="T7" fmla="*/ 4802010 h 4782184"/>
              <a:gd name="T8" fmla="*/ 1388846 w 1382394"/>
              <a:gd name="T9" fmla="*/ 0 h 478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82394" h="4782184">
                <a:moveTo>
                  <a:pt x="1382155" y="0"/>
                </a:moveTo>
                <a:lnTo>
                  <a:pt x="10470" y="798446"/>
                </a:lnTo>
                <a:lnTo>
                  <a:pt x="0" y="3960654"/>
                </a:lnTo>
                <a:lnTo>
                  <a:pt x="1382155" y="4781937"/>
                </a:lnTo>
                <a:lnTo>
                  <a:pt x="1382155" y="0"/>
                </a:lnTo>
              </a:path>
            </a:pathLst>
          </a:custGeom>
          <a:solidFill>
            <a:srgbClr val="00426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4"/>
          <p:cNvSpPr>
            <a:spLocks/>
          </p:cNvSpPr>
          <p:nvPr userDrawn="1"/>
        </p:nvSpPr>
        <p:spPr bwMode="auto">
          <a:xfrm>
            <a:off x="8717415" y="1352444"/>
            <a:ext cx="2255386" cy="3470780"/>
          </a:xfrm>
          <a:custGeom>
            <a:avLst/>
            <a:gdLst>
              <a:gd name="T0" fmla="*/ 4125768 w 4132580"/>
              <a:gd name="T1" fmla="*/ 5556454 h 6360159"/>
              <a:gd name="T2" fmla="*/ 2754092 w 4132580"/>
              <a:gd name="T3" fmla="*/ 6346714 h 6360159"/>
              <a:gd name="T4" fmla="*/ 0 w 4132580"/>
              <a:gd name="T5" fmla="*/ 4760015 h 6360159"/>
              <a:gd name="T6" fmla="*/ 0 w 4132580"/>
              <a:gd name="T7" fmla="*/ 1586696 h 6360159"/>
              <a:gd name="T8" fmla="*/ 2754092 w 4132580"/>
              <a:gd name="T9" fmla="*/ 0 h 6360159"/>
              <a:gd name="T10" fmla="*/ 4125768 w 4132580"/>
              <a:gd name="T11" fmla="*/ 790253 h 63601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32580" h="6360159">
                <a:moveTo>
                  <a:pt x="4132446" y="5568098"/>
                </a:moveTo>
                <a:lnTo>
                  <a:pt x="2758544" y="6360015"/>
                </a:lnTo>
                <a:lnTo>
                  <a:pt x="0" y="4769990"/>
                </a:lnTo>
                <a:lnTo>
                  <a:pt x="0" y="1590014"/>
                </a:lnTo>
                <a:lnTo>
                  <a:pt x="2758544" y="0"/>
                </a:lnTo>
                <a:lnTo>
                  <a:pt x="4132446" y="791912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5"/>
          <p:cNvSpPr>
            <a:spLocks/>
          </p:cNvSpPr>
          <p:nvPr userDrawn="1"/>
        </p:nvSpPr>
        <p:spPr bwMode="auto">
          <a:xfrm>
            <a:off x="10223316" y="1783908"/>
            <a:ext cx="749484" cy="2600920"/>
          </a:xfrm>
          <a:custGeom>
            <a:avLst/>
            <a:gdLst>
              <a:gd name="T0" fmla="*/ 1354029 w 1374140"/>
              <a:gd name="T1" fmla="*/ 4790572 h 4764405"/>
              <a:gd name="T2" fmla="*/ 0 w 1374140"/>
              <a:gd name="T3" fmla="*/ 3994223 h 4764405"/>
              <a:gd name="T4" fmla="*/ 0 w 1374140"/>
              <a:gd name="T5" fmla="*/ 796345 h 4764405"/>
              <a:gd name="T6" fmla="*/ 1354029 w 1374140"/>
              <a:gd name="T7" fmla="*/ 0 h 47644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74140" h="4764405">
                <a:moveTo>
                  <a:pt x="1373902" y="4763832"/>
                </a:moveTo>
                <a:lnTo>
                  <a:pt x="0" y="3971930"/>
                </a:lnTo>
                <a:lnTo>
                  <a:pt x="0" y="791901"/>
                </a:lnTo>
                <a:lnTo>
                  <a:pt x="1373902" y="0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6"/>
          <p:cNvSpPr>
            <a:spLocks/>
          </p:cNvSpPr>
          <p:nvPr userDrawn="1"/>
        </p:nvSpPr>
        <p:spPr bwMode="auto">
          <a:xfrm>
            <a:off x="8717415" y="1351577"/>
            <a:ext cx="2255386" cy="3471647"/>
          </a:xfrm>
          <a:custGeom>
            <a:avLst/>
            <a:gdLst>
              <a:gd name="T0" fmla="*/ 4125768 w 4132580"/>
              <a:gd name="T1" fmla="*/ 789516 h 6361430"/>
              <a:gd name="T2" fmla="*/ 2755788 w 4132580"/>
              <a:gd name="T3" fmla="*/ 0 h 6361430"/>
              <a:gd name="T4" fmla="*/ 0 w 4132580"/>
              <a:gd name="T5" fmla="*/ 1588627 h 6361430"/>
              <a:gd name="T6" fmla="*/ 0 w 4132580"/>
              <a:gd name="T7" fmla="*/ 4765789 h 6361430"/>
              <a:gd name="T8" fmla="*/ 2755631 w 4132580"/>
              <a:gd name="T9" fmla="*/ 6354437 h 6361430"/>
              <a:gd name="T10" fmla="*/ 4125768 w 4132580"/>
              <a:gd name="T11" fmla="*/ 5564532 h 63614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32580" h="6361430">
                <a:moveTo>
                  <a:pt x="4132446" y="790335"/>
                </a:moveTo>
                <a:lnTo>
                  <a:pt x="2760240" y="0"/>
                </a:lnTo>
                <a:lnTo>
                  <a:pt x="0" y="1590286"/>
                </a:lnTo>
                <a:lnTo>
                  <a:pt x="0" y="4770786"/>
                </a:lnTo>
                <a:lnTo>
                  <a:pt x="2760083" y="6361094"/>
                </a:lnTo>
                <a:lnTo>
                  <a:pt x="4132446" y="5570355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object 7"/>
          <p:cNvSpPr>
            <a:spLocks/>
          </p:cNvSpPr>
          <p:nvPr userDrawn="1"/>
        </p:nvSpPr>
        <p:spPr bwMode="auto">
          <a:xfrm>
            <a:off x="8477407" y="1170501"/>
            <a:ext cx="2495393" cy="3834665"/>
          </a:xfrm>
          <a:custGeom>
            <a:avLst/>
            <a:gdLst>
              <a:gd name="T0" fmla="*/ 4558918 w 4572634"/>
              <a:gd name="T1" fmla="*/ 871915 h 7026275"/>
              <a:gd name="T2" fmla="*/ 4556991 w 4572634"/>
              <a:gd name="T3" fmla="*/ 873031 h 7026275"/>
              <a:gd name="T4" fmla="*/ 3042740 w 4572634"/>
              <a:gd name="T5" fmla="*/ 0 h 7026275"/>
              <a:gd name="T6" fmla="*/ 0 w 4572634"/>
              <a:gd name="T7" fmla="*/ 1756511 h 7026275"/>
              <a:gd name="T8" fmla="*/ 0 w 4572634"/>
              <a:gd name="T9" fmla="*/ 5269420 h 7026275"/>
              <a:gd name="T10" fmla="*/ 3043315 w 4572634"/>
              <a:gd name="T11" fmla="*/ 7025943 h 7026275"/>
              <a:gd name="T12" fmla="*/ 4558918 w 4572634"/>
              <a:gd name="T13" fmla="*/ 6151186 h 70262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572634" h="7026275">
                <a:moveTo>
                  <a:pt x="4572213" y="871915"/>
                </a:moveTo>
                <a:lnTo>
                  <a:pt x="4570279" y="873031"/>
                </a:lnTo>
                <a:lnTo>
                  <a:pt x="3051613" y="0"/>
                </a:lnTo>
                <a:lnTo>
                  <a:pt x="0" y="1756511"/>
                </a:lnTo>
                <a:lnTo>
                  <a:pt x="0" y="5269420"/>
                </a:lnTo>
                <a:lnTo>
                  <a:pt x="3052189" y="7025943"/>
                </a:lnTo>
                <a:lnTo>
                  <a:pt x="4572213" y="6151186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object 8"/>
          <p:cNvSpPr>
            <a:spLocks/>
          </p:cNvSpPr>
          <p:nvPr userDrawn="1"/>
        </p:nvSpPr>
        <p:spPr bwMode="auto">
          <a:xfrm>
            <a:off x="8244331" y="989425"/>
            <a:ext cx="2728470" cy="4197685"/>
          </a:xfrm>
          <a:custGeom>
            <a:avLst/>
            <a:gdLst>
              <a:gd name="T0" fmla="*/ 5005328 w 4998719"/>
              <a:gd name="T1" fmla="*/ 956112 h 7691120"/>
              <a:gd name="T2" fmla="*/ 5004682 w 4998719"/>
              <a:gd name="T3" fmla="*/ 956486 h 7691120"/>
              <a:gd name="T4" fmla="*/ 3342464 w 4998719"/>
              <a:gd name="T5" fmla="*/ 0 h 7691120"/>
              <a:gd name="T6" fmla="*/ 0 w 4998719"/>
              <a:gd name="T7" fmla="*/ 1924405 h 7691120"/>
              <a:gd name="T8" fmla="*/ 0 w 4998719"/>
              <a:gd name="T9" fmla="*/ 5773082 h 7691120"/>
              <a:gd name="T10" fmla="*/ 3342117 w 4998719"/>
              <a:gd name="T11" fmla="*/ 7697480 h 7691120"/>
              <a:gd name="T12" fmla="*/ 5005328 w 4998719"/>
              <a:gd name="T13" fmla="*/ 6739800 h 7691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998719" h="7691120">
                <a:moveTo>
                  <a:pt x="4998650" y="955274"/>
                </a:moveTo>
                <a:lnTo>
                  <a:pt x="4998004" y="955646"/>
                </a:lnTo>
                <a:lnTo>
                  <a:pt x="3338003" y="0"/>
                </a:lnTo>
                <a:lnTo>
                  <a:pt x="0" y="1922726"/>
                </a:lnTo>
                <a:lnTo>
                  <a:pt x="0" y="5768065"/>
                </a:lnTo>
                <a:lnTo>
                  <a:pt x="3337657" y="7690802"/>
                </a:lnTo>
                <a:lnTo>
                  <a:pt x="4998650" y="6733948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object 9"/>
          <p:cNvSpPr>
            <a:spLocks/>
          </p:cNvSpPr>
          <p:nvPr userDrawn="1"/>
        </p:nvSpPr>
        <p:spPr bwMode="auto">
          <a:xfrm>
            <a:off x="8007787" y="808348"/>
            <a:ext cx="2965013" cy="4559838"/>
          </a:xfrm>
          <a:custGeom>
            <a:avLst/>
            <a:gdLst>
              <a:gd name="T0" fmla="*/ 5445111 w 5431790"/>
              <a:gd name="T1" fmla="*/ 1035170 h 8355965"/>
              <a:gd name="T2" fmla="*/ 5444082 w 5431790"/>
              <a:gd name="T3" fmla="*/ 1035762 h 8355965"/>
              <a:gd name="T4" fmla="*/ 3635808 w 5431790"/>
              <a:gd name="T5" fmla="*/ 0 h 8355965"/>
              <a:gd name="T6" fmla="*/ 0 w 5431790"/>
              <a:gd name="T7" fmla="*/ 2083943 h 8355965"/>
              <a:gd name="T8" fmla="*/ 0 w 5431790"/>
              <a:gd name="T9" fmla="*/ 6251708 h 8355965"/>
              <a:gd name="T10" fmla="*/ 3635378 w 5431790"/>
              <a:gd name="T11" fmla="*/ 8335650 h 8355965"/>
              <a:gd name="T12" fmla="*/ 5445111 w 5431790"/>
              <a:gd name="T13" fmla="*/ 7298229 h 8355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31790" h="8355965">
                <a:moveTo>
                  <a:pt x="5431762" y="1037648"/>
                </a:moveTo>
                <a:lnTo>
                  <a:pt x="5430735" y="1038240"/>
                </a:lnTo>
                <a:lnTo>
                  <a:pt x="3626894" y="0"/>
                </a:lnTo>
                <a:lnTo>
                  <a:pt x="0" y="2088941"/>
                </a:lnTo>
                <a:lnTo>
                  <a:pt x="0" y="6266699"/>
                </a:lnTo>
                <a:lnTo>
                  <a:pt x="3626465" y="8355640"/>
                </a:lnTo>
                <a:lnTo>
                  <a:pt x="5431762" y="7315731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object 10"/>
          <p:cNvSpPr>
            <a:spLocks/>
          </p:cNvSpPr>
          <p:nvPr userDrawn="1"/>
        </p:nvSpPr>
        <p:spPr bwMode="auto">
          <a:xfrm>
            <a:off x="7767780" y="627270"/>
            <a:ext cx="3205021" cy="4922858"/>
          </a:xfrm>
          <a:custGeom>
            <a:avLst/>
            <a:gdLst>
              <a:gd name="T0" fmla="*/ 5878207 w 5871844"/>
              <a:gd name="T1" fmla="*/ 1117425 h 9020810"/>
              <a:gd name="T2" fmla="*/ 5875117 w 5871844"/>
              <a:gd name="T3" fmla="*/ 1119207 h 9020810"/>
              <a:gd name="T4" fmla="*/ 3922741 w 5871844"/>
              <a:gd name="T5" fmla="*/ 0 h 9020810"/>
              <a:gd name="T6" fmla="*/ 0 w 5871844"/>
              <a:gd name="T7" fmla="*/ 2251806 h 9020810"/>
              <a:gd name="T8" fmla="*/ 0 w 5871844"/>
              <a:gd name="T9" fmla="*/ 6755326 h 9020810"/>
              <a:gd name="T10" fmla="*/ 3923034 w 5871844"/>
              <a:gd name="T11" fmla="*/ 9007175 h 9020810"/>
              <a:gd name="T12" fmla="*/ 5878207 w 5871844"/>
              <a:gd name="T13" fmla="*/ 7884882 h 90208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1844" h="9020810">
                <a:moveTo>
                  <a:pt x="5871529" y="1119084"/>
                </a:moveTo>
                <a:lnTo>
                  <a:pt x="5868439" y="1120866"/>
                </a:lnTo>
                <a:lnTo>
                  <a:pt x="3918289" y="0"/>
                </a:lnTo>
                <a:lnTo>
                  <a:pt x="0" y="2255145"/>
                </a:lnTo>
                <a:lnTo>
                  <a:pt x="0" y="6765322"/>
                </a:lnTo>
                <a:lnTo>
                  <a:pt x="3918582" y="9020500"/>
                </a:lnTo>
                <a:lnTo>
                  <a:pt x="5871529" y="7896547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2" name="object 11"/>
          <p:cNvSpPr>
            <a:spLocks/>
          </p:cNvSpPr>
          <p:nvPr userDrawn="1"/>
        </p:nvSpPr>
        <p:spPr bwMode="auto">
          <a:xfrm>
            <a:off x="7535570" y="445327"/>
            <a:ext cx="3437231" cy="5286744"/>
          </a:xfrm>
          <a:custGeom>
            <a:avLst/>
            <a:gdLst>
              <a:gd name="T0" fmla="*/ 6277986 w 6298565"/>
              <a:gd name="T1" fmla="*/ 1203828 h 9685655"/>
              <a:gd name="T2" fmla="*/ 6272859 w 6298565"/>
              <a:gd name="T3" fmla="*/ 1206799 h 9685655"/>
              <a:gd name="T4" fmla="*/ 4189668 w 6298565"/>
              <a:gd name="T5" fmla="*/ 0 h 9685655"/>
              <a:gd name="T6" fmla="*/ 0 w 6298565"/>
              <a:gd name="T7" fmla="*/ 2428048 h 9685655"/>
              <a:gd name="T8" fmla="*/ 0 w 6298565"/>
              <a:gd name="T9" fmla="*/ 7283995 h 9685655"/>
              <a:gd name="T10" fmla="*/ 4190701 w 6298565"/>
              <a:gd name="T11" fmla="*/ 9712052 h 9685655"/>
              <a:gd name="T12" fmla="*/ 6277986 w 6298565"/>
              <a:gd name="T13" fmla="*/ 8502699 h 96856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298565" h="9685655">
                <a:moveTo>
                  <a:pt x="6297966" y="1200515"/>
                </a:moveTo>
                <a:lnTo>
                  <a:pt x="6292824" y="1203481"/>
                </a:lnTo>
                <a:lnTo>
                  <a:pt x="4203002" y="0"/>
                </a:lnTo>
                <a:lnTo>
                  <a:pt x="0" y="2421371"/>
                </a:lnTo>
                <a:lnTo>
                  <a:pt x="0" y="7263967"/>
                </a:lnTo>
                <a:lnTo>
                  <a:pt x="4204039" y="9685349"/>
                </a:lnTo>
                <a:lnTo>
                  <a:pt x="6297966" y="847932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object 12"/>
          <p:cNvSpPr>
            <a:spLocks/>
          </p:cNvSpPr>
          <p:nvPr userDrawn="1"/>
        </p:nvSpPr>
        <p:spPr bwMode="auto">
          <a:xfrm>
            <a:off x="7295560" y="264251"/>
            <a:ext cx="3677240" cy="5648897"/>
          </a:xfrm>
          <a:custGeom>
            <a:avLst/>
            <a:gdLst>
              <a:gd name="T0" fmla="*/ 6724432 w 6737984"/>
              <a:gd name="T1" fmla="*/ 1283858 h 10350500"/>
              <a:gd name="T2" fmla="*/ 6720575 w 6737984"/>
              <a:gd name="T3" fmla="*/ 1286086 h 10350500"/>
              <a:gd name="T4" fmla="*/ 4487186 w 6737984"/>
              <a:gd name="T5" fmla="*/ 0 h 10350500"/>
              <a:gd name="T6" fmla="*/ 0 w 6737984"/>
              <a:gd name="T7" fmla="*/ 2587575 h 10350500"/>
              <a:gd name="T8" fmla="*/ 0 w 6737984"/>
              <a:gd name="T9" fmla="*/ 7762590 h 10350500"/>
              <a:gd name="T10" fmla="*/ 4487289 w 6737984"/>
              <a:gd name="T11" fmla="*/ 10350197 h 10350500"/>
              <a:gd name="T12" fmla="*/ 6724432 w 6737984"/>
              <a:gd name="T13" fmla="*/ 9060126 h 10350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37984" h="10350500">
                <a:moveTo>
                  <a:pt x="6737733" y="1283858"/>
                </a:moveTo>
                <a:lnTo>
                  <a:pt x="6733868" y="1286086"/>
                </a:lnTo>
                <a:lnTo>
                  <a:pt x="4496062" y="0"/>
                </a:lnTo>
                <a:lnTo>
                  <a:pt x="0" y="2587575"/>
                </a:lnTo>
                <a:lnTo>
                  <a:pt x="0" y="7762590"/>
                </a:lnTo>
                <a:lnTo>
                  <a:pt x="4496166" y="10350197"/>
                </a:lnTo>
                <a:lnTo>
                  <a:pt x="6737733" y="906012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object 13"/>
          <p:cNvSpPr>
            <a:spLocks/>
          </p:cNvSpPr>
          <p:nvPr userDrawn="1"/>
        </p:nvSpPr>
        <p:spPr bwMode="auto">
          <a:xfrm>
            <a:off x="7062484" y="83175"/>
            <a:ext cx="3910316" cy="6011917"/>
          </a:xfrm>
          <a:custGeom>
            <a:avLst/>
            <a:gdLst>
              <a:gd name="T0" fmla="*/ 7157503 w 7164705"/>
              <a:gd name="T1" fmla="*/ 1366102 h 11015345"/>
              <a:gd name="T2" fmla="*/ 7151580 w 7164705"/>
              <a:gd name="T3" fmla="*/ 1369541 h 11015345"/>
              <a:gd name="T4" fmla="*/ 4776334 w 7164705"/>
              <a:gd name="T5" fmla="*/ 0 h 11015345"/>
              <a:gd name="T6" fmla="*/ 0 w 7164705"/>
              <a:gd name="T7" fmla="*/ 2755469 h 11015345"/>
              <a:gd name="T8" fmla="*/ 0 w 7164705"/>
              <a:gd name="T9" fmla="*/ 8266241 h 11015345"/>
              <a:gd name="T10" fmla="*/ 4777182 w 7164705"/>
              <a:gd name="T11" fmla="*/ 11021724 h 11015345"/>
              <a:gd name="T12" fmla="*/ 7157503 w 7164705"/>
              <a:gd name="T13" fmla="*/ 9648719 h 110153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64705" h="11015345">
                <a:moveTo>
                  <a:pt x="7164181" y="1365283"/>
                </a:moveTo>
                <a:lnTo>
                  <a:pt x="7158253" y="1368701"/>
                </a:lnTo>
                <a:lnTo>
                  <a:pt x="4780786" y="0"/>
                </a:lnTo>
                <a:lnTo>
                  <a:pt x="0" y="2753790"/>
                </a:lnTo>
                <a:lnTo>
                  <a:pt x="0" y="8261224"/>
                </a:lnTo>
                <a:lnTo>
                  <a:pt x="4781634" y="11015046"/>
                </a:lnTo>
                <a:lnTo>
                  <a:pt x="7164181" y="964287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object 14"/>
          <p:cNvSpPr>
            <a:spLocks/>
          </p:cNvSpPr>
          <p:nvPr userDrawn="1"/>
        </p:nvSpPr>
        <p:spPr bwMode="auto">
          <a:xfrm>
            <a:off x="9761495" y="1"/>
            <a:ext cx="1211306" cy="693983"/>
          </a:xfrm>
          <a:custGeom>
            <a:avLst/>
            <a:gdLst>
              <a:gd name="T0" fmla="*/ 2219124 w 2219325"/>
              <a:gd name="T1" fmla="*/ 1260314 h 1271905"/>
              <a:gd name="T2" fmla="*/ 2211144 w 2219325"/>
              <a:gd name="T3" fmla="*/ 1264895 h 1271905"/>
              <a:gd name="T4" fmla="*/ 0 w 2219325"/>
              <a:gd name="T5" fmla="*/ 0 h 12719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9325" h="1271905">
                <a:moveTo>
                  <a:pt x="2219124" y="1266929"/>
                </a:moveTo>
                <a:lnTo>
                  <a:pt x="2211144" y="1271534"/>
                </a:lnTo>
                <a:lnTo>
                  <a:pt x="0" y="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object 15"/>
          <p:cNvSpPr>
            <a:spLocks/>
          </p:cNvSpPr>
          <p:nvPr userDrawn="1"/>
        </p:nvSpPr>
        <p:spPr bwMode="auto">
          <a:xfrm>
            <a:off x="6822476" y="0"/>
            <a:ext cx="2598503" cy="6172200"/>
          </a:xfrm>
          <a:custGeom>
            <a:avLst/>
            <a:gdLst>
              <a:gd name="T0" fmla="*/ 4779936 w 4759959"/>
              <a:gd name="T1" fmla="*/ 0 h 11308715"/>
              <a:gd name="T2" fmla="*/ 0 w 4759959"/>
              <a:gd name="T3" fmla="*/ 2743456 h 11308715"/>
              <a:gd name="T4" fmla="*/ 0 w 4759959"/>
              <a:gd name="T5" fmla="*/ 8590197 h 11308715"/>
              <a:gd name="T6" fmla="*/ 4760903 w 4759959"/>
              <a:gd name="T7" fmla="*/ 11321897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59959" h="11308715">
                <a:moveTo>
                  <a:pt x="4759862" y="0"/>
                </a:moveTo>
                <a:lnTo>
                  <a:pt x="0" y="2740222"/>
                </a:lnTo>
                <a:lnTo>
                  <a:pt x="0" y="8580075"/>
                </a:lnTo>
                <a:lnTo>
                  <a:pt x="4740909" y="1130855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object 16"/>
          <p:cNvSpPr>
            <a:spLocks/>
          </p:cNvSpPr>
          <p:nvPr userDrawn="1"/>
        </p:nvSpPr>
        <p:spPr bwMode="auto">
          <a:xfrm>
            <a:off x="9773625" y="5481685"/>
            <a:ext cx="1199176" cy="690517"/>
          </a:xfrm>
          <a:custGeom>
            <a:avLst/>
            <a:gdLst>
              <a:gd name="T0" fmla="*/ 0 w 2197734"/>
              <a:gd name="T1" fmla="*/ 1271294 h 1264920"/>
              <a:gd name="T2" fmla="*/ 2184082 w 2197734"/>
              <a:gd name="T3" fmla="*/ 0 h 12649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97734" h="1264920">
                <a:moveTo>
                  <a:pt x="0" y="1264623"/>
                </a:moveTo>
                <a:lnTo>
                  <a:pt x="2197356" y="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8" name="object 17"/>
          <p:cNvSpPr>
            <a:spLocks/>
          </p:cNvSpPr>
          <p:nvPr userDrawn="1"/>
        </p:nvSpPr>
        <p:spPr bwMode="auto">
          <a:xfrm>
            <a:off x="9998037" y="0"/>
            <a:ext cx="974764" cy="557959"/>
          </a:xfrm>
          <a:custGeom>
            <a:avLst/>
            <a:gdLst>
              <a:gd name="T0" fmla="*/ 1779139 w 1786255"/>
              <a:gd name="T1" fmla="*/ 1017223 h 1022350"/>
              <a:gd name="T2" fmla="*/ 1770795 w 1786255"/>
              <a:gd name="T3" fmla="*/ 1022056 h 1022350"/>
              <a:gd name="T4" fmla="*/ 0 w 1786255"/>
              <a:gd name="T5" fmla="*/ 0 h 10223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86255" h="1022350">
                <a:moveTo>
                  <a:pt x="1785804" y="1017223"/>
                </a:moveTo>
                <a:lnTo>
                  <a:pt x="1777427" y="1022056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9" name="object 18"/>
          <p:cNvSpPr>
            <a:spLocks/>
          </p:cNvSpPr>
          <p:nvPr userDrawn="1"/>
        </p:nvSpPr>
        <p:spPr bwMode="auto">
          <a:xfrm>
            <a:off x="6585934" y="0"/>
            <a:ext cx="2440806" cy="6172200"/>
          </a:xfrm>
          <a:custGeom>
            <a:avLst/>
            <a:gdLst>
              <a:gd name="T0" fmla="*/ 4465206 w 4472305"/>
              <a:gd name="T1" fmla="*/ 0 h 11308715"/>
              <a:gd name="T2" fmla="*/ 0 w 4472305"/>
              <a:gd name="T3" fmla="*/ 2577389 h 11308715"/>
              <a:gd name="T4" fmla="*/ 0 w 4472305"/>
              <a:gd name="T5" fmla="*/ 8756945 h 11308715"/>
              <a:gd name="T6" fmla="*/ 4444891 w 4472305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72305" h="11308715">
                <a:moveTo>
                  <a:pt x="4471884" y="0"/>
                </a:moveTo>
                <a:lnTo>
                  <a:pt x="0" y="2574344"/>
                </a:lnTo>
                <a:lnTo>
                  <a:pt x="0" y="8746627"/>
                </a:lnTo>
                <a:lnTo>
                  <a:pt x="445152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object 19"/>
          <p:cNvSpPr>
            <a:spLocks/>
          </p:cNvSpPr>
          <p:nvPr userDrawn="1"/>
        </p:nvSpPr>
        <p:spPr bwMode="auto">
          <a:xfrm>
            <a:off x="10010168" y="5617708"/>
            <a:ext cx="962633" cy="554492"/>
          </a:xfrm>
          <a:custGeom>
            <a:avLst/>
            <a:gdLst>
              <a:gd name="T0" fmla="*/ 0 w 1764030"/>
              <a:gd name="T1" fmla="*/ 1028343 h 1015365"/>
              <a:gd name="T2" fmla="*/ 1756815 w 1764030"/>
              <a:gd name="T3" fmla="*/ 0 h 101536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64030" h="1015365">
                <a:moveTo>
                  <a:pt x="0" y="1014928"/>
                </a:moveTo>
                <a:lnTo>
                  <a:pt x="1763479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1" name="object 20"/>
          <p:cNvSpPr>
            <a:spLocks/>
          </p:cNvSpPr>
          <p:nvPr userDrawn="1"/>
        </p:nvSpPr>
        <p:spPr bwMode="auto">
          <a:xfrm>
            <a:off x="10236313" y="1"/>
            <a:ext cx="736488" cy="421934"/>
          </a:xfrm>
          <a:custGeom>
            <a:avLst/>
            <a:gdLst>
              <a:gd name="T0" fmla="*/ 1336305 w 1350009"/>
              <a:gd name="T1" fmla="*/ 775152 h 772795"/>
              <a:gd name="T2" fmla="*/ 1329276 w 1350009"/>
              <a:gd name="T3" fmla="*/ 779280 h 772795"/>
              <a:gd name="T4" fmla="*/ 0 w 1350009"/>
              <a:gd name="T5" fmla="*/ 0 h 7727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0009" h="772795">
                <a:moveTo>
                  <a:pt x="1349552" y="768484"/>
                </a:moveTo>
                <a:lnTo>
                  <a:pt x="1342453" y="772577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2" name="object 21"/>
          <p:cNvSpPr>
            <a:spLocks/>
          </p:cNvSpPr>
          <p:nvPr userDrawn="1"/>
        </p:nvSpPr>
        <p:spPr bwMode="auto">
          <a:xfrm>
            <a:off x="6353724" y="0"/>
            <a:ext cx="2282245" cy="6172200"/>
          </a:xfrm>
          <a:custGeom>
            <a:avLst/>
            <a:gdLst>
              <a:gd name="T0" fmla="*/ 4168691 w 4182109"/>
              <a:gd name="T1" fmla="*/ 0 h 11308715"/>
              <a:gd name="T2" fmla="*/ 0 w 4182109"/>
              <a:gd name="T3" fmla="*/ 2411299 h 11308715"/>
              <a:gd name="T4" fmla="*/ 0 w 4182109"/>
              <a:gd name="T5" fmla="*/ 8923676 h 11308715"/>
              <a:gd name="T6" fmla="*/ 4146446 w 4182109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82109" h="11308715">
                <a:moveTo>
                  <a:pt x="4181985" y="0"/>
                </a:moveTo>
                <a:lnTo>
                  <a:pt x="0" y="2408464"/>
                </a:lnTo>
                <a:lnTo>
                  <a:pt x="0" y="8913156"/>
                </a:lnTo>
                <a:lnTo>
                  <a:pt x="415966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" name="object 22"/>
          <p:cNvSpPr>
            <a:spLocks/>
          </p:cNvSpPr>
          <p:nvPr userDrawn="1"/>
        </p:nvSpPr>
        <p:spPr bwMode="auto">
          <a:xfrm>
            <a:off x="10248444" y="5754598"/>
            <a:ext cx="724357" cy="417602"/>
          </a:xfrm>
          <a:custGeom>
            <a:avLst/>
            <a:gdLst>
              <a:gd name="T0" fmla="*/ 0 w 1327784"/>
              <a:gd name="T1" fmla="*/ 777720 h 764540"/>
              <a:gd name="T2" fmla="*/ 1313926 w 1327784"/>
              <a:gd name="T3" fmla="*/ 0 h 7645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7784" h="764540">
                <a:moveTo>
                  <a:pt x="0" y="764279"/>
                </a:moveTo>
                <a:lnTo>
                  <a:pt x="132717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object 23"/>
          <p:cNvSpPr>
            <a:spLocks/>
          </p:cNvSpPr>
          <p:nvPr userDrawn="1"/>
        </p:nvSpPr>
        <p:spPr bwMode="auto">
          <a:xfrm>
            <a:off x="10471123" y="1"/>
            <a:ext cx="501678" cy="285911"/>
          </a:xfrm>
          <a:custGeom>
            <a:avLst/>
            <a:gdLst>
              <a:gd name="T0" fmla="*/ 912301 w 919480"/>
              <a:gd name="T1" fmla="*/ 531177 h 523240"/>
              <a:gd name="T2" fmla="*/ 903216 w 919480"/>
              <a:gd name="T3" fmla="*/ 536591 h 523240"/>
              <a:gd name="T4" fmla="*/ 0 w 919480"/>
              <a:gd name="T5" fmla="*/ 0 h 5232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9480" h="523240">
                <a:moveTo>
                  <a:pt x="918953" y="517819"/>
                </a:moveTo>
                <a:lnTo>
                  <a:pt x="909801" y="523097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5" name="object 24"/>
          <p:cNvSpPr>
            <a:spLocks/>
          </p:cNvSpPr>
          <p:nvPr userDrawn="1"/>
        </p:nvSpPr>
        <p:spPr bwMode="auto">
          <a:xfrm>
            <a:off x="6113715" y="0"/>
            <a:ext cx="2126284" cy="6172200"/>
          </a:xfrm>
          <a:custGeom>
            <a:avLst/>
            <a:gdLst>
              <a:gd name="T0" fmla="*/ 3882499 w 3896359"/>
              <a:gd name="T1" fmla="*/ 0 h 11308715"/>
              <a:gd name="T2" fmla="*/ 0 w 3896359"/>
              <a:gd name="T3" fmla="*/ 2245241 h 11308715"/>
              <a:gd name="T4" fmla="*/ 0 w 3896359"/>
              <a:gd name="T5" fmla="*/ 9090416 h 11308715"/>
              <a:gd name="T6" fmla="*/ 3859527 w 3896359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96359" h="11308715">
                <a:moveTo>
                  <a:pt x="3895789" y="0"/>
                </a:moveTo>
                <a:lnTo>
                  <a:pt x="0" y="2242595"/>
                </a:lnTo>
                <a:lnTo>
                  <a:pt x="0" y="9079706"/>
                </a:lnTo>
                <a:lnTo>
                  <a:pt x="387273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6" name="object 25"/>
          <p:cNvSpPr>
            <a:spLocks/>
          </p:cNvSpPr>
          <p:nvPr userDrawn="1"/>
        </p:nvSpPr>
        <p:spPr bwMode="auto">
          <a:xfrm>
            <a:off x="10484119" y="5890623"/>
            <a:ext cx="488682" cy="281579"/>
          </a:xfrm>
          <a:custGeom>
            <a:avLst/>
            <a:gdLst>
              <a:gd name="T0" fmla="*/ 0 w 895984"/>
              <a:gd name="T1" fmla="*/ 522231 h 515620"/>
              <a:gd name="T2" fmla="*/ 882540 w 895984"/>
              <a:gd name="T3" fmla="*/ 0 h 5156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95984" h="515620">
                <a:moveTo>
                  <a:pt x="0" y="515534"/>
                </a:moveTo>
                <a:lnTo>
                  <a:pt x="895756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7" name="object 26"/>
          <p:cNvSpPr>
            <a:spLocks/>
          </p:cNvSpPr>
          <p:nvPr userDrawn="1"/>
        </p:nvSpPr>
        <p:spPr bwMode="auto">
          <a:xfrm>
            <a:off x="10226783" y="2220573"/>
            <a:ext cx="746018" cy="434930"/>
          </a:xfrm>
          <a:custGeom>
            <a:avLst/>
            <a:gdLst>
              <a:gd name="T0" fmla="*/ 1347372 w 1367790"/>
              <a:gd name="T1" fmla="*/ 822163 h 795654"/>
              <a:gd name="T2" fmla="*/ 0 w 1367790"/>
              <a:gd name="T3" fmla="*/ 0 h 79565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67790" h="795654">
                <a:moveTo>
                  <a:pt x="1367238" y="795063"/>
                </a:moveTo>
                <a:lnTo>
                  <a:pt x="0" y="0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Picture 37" descr="IBMLogo8bar3color.png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39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62521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tx1">
                  <a:alpha val="71000"/>
                </a:schemeClr>
              </a:gs>
              <a:gs pos="54000">
                <a:schemeClr val="tx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7492" y="413925"/>
            <a:ext cx="3154606" cy="582700"/>
            <a:chOff x="677492" y="-1417931"/>
            <a:chExt cx="3154606" cy="582700"/>
          </a:xfrm>
        </p:grpSpPr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576"/>
            <a:ext cx="5806440" cy="3970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200" b="0">
                <a:solidFill>
                  <a:schemeClr val="accent4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58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loding Triang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tx1">
                  <a:alpha val="71000"/>
                </a:schemeClr>
              </a:gs>
              <a:gs pos="54000">
                <a:schemeClr val="tx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7492" y="413925"/>
            <a:ext cx="3154606" cy="582700"/>
            <a:chOff x="677492" y="-1417931"/>
            <a:chExt cx="3154606" cy="582700"/>
          </a:xfrm>
        </p:grpSpPr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576"/>
            <a:ext cx="5806440" cy="3970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200" b="0">
                <a:solidFill>
                  <a:schemeClr val="accent4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40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05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64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w/ Subtitl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3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6545919" cy="535531"/>
          </a:xfrm>
        </p:spPr>
        <p:txBody>
          <a:bodyPr/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572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6545919" cy="535531"/>
          </a:xfrm>
        </p:spPr>
        <p:txBody>
          <a:bodyPr/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7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8" y="5067300"/>
            <a:ext cx="6545919" cy="535531"/>
          </a:xfrm>
        </p:spPr>
        <p:txBody>
          <a:bodyPr/>
          <a:lstStyle>
            <a:lvl1pPr algn="l">
              <a:lnSpc>
                <a:spcPct val="90000"/>
              </a:lnSpc>
              <a:defRPr sz="3200" i="1" cap="none" baseline="0">
                <a:solidFill>
                  <a:srgbClr val="B5137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2608829"/>
            <a:ext cx="7134071" cy="1130155"/>
          </a:xfrm>
        </p:spPr>
        <p:txBody>
          <a:bodyPr anchor="t" anchorCtr="0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object 4"/>
          <p:cNvSpPr>
            <a:spLocks/>
          </p:cNvSpPr>
          <p:nvPr userDrawn="1"/>
        </p:nvSpPr>
        <p:spPr bwMode="auto">
          <a:xfrm>
            <a:off x="7800705" y="573555"/>
            <a:ext cx="2693812" cy="1567309"/>
          </a:xfrm>
          <a:custGeom>
            <a:avLst/>
            <a:gdLst>
              <a:gd name="T0" fmla="*/ 2453277 w 4935855"/>
              <a:gd name="T1" fmla="*/ 0 h 2872740"/>
              <a:gd name="T2" fmla="*/ 0 w 4935855"/>
              <a:gd name="T3" fmla="*/ 1411927 h 2872740"/>
              <a:gd name="T4" fmla="*/ 2474727 w 4935855"/>
              <a:gd name="T5" fmla="*/ 2852470 h 2872740"/>
              <a:gd name="T6" fmla="*/ 4928564 w 4935855"/>
              <a:gd name="T7" fmla="*/ 1424666 h 2872740"/>
              <a:gd name="T8" fmla="*/ 2453277 w 4935855"/>
              <a:gd name="T9" fmla="*/ 0 h 2872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35855" h="2872740">
                <a:moveTo>
                  <a:pt x="2456595" y="0"/>
                </a:moveTo>
                <a:lnTo>
                  <a:pt x="0" y="1421789"/>
                </a:lnTo>
                <a:lnTo>
                  <a:pt x="2478081" y="2872394"/>
                </a:lnTo>
                <a:lnTo>
                  <a:pt x="4935242" y="1434616"/>
                </a:lnTo>
                <a:lnTo>
                  <a:pt x="2456595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object 5"/>
          <p:cNvSpPr>
            <a:spLocks/>
          </p:cNvSpPr>
          <p:nvPr userDrawn="1"/>
        </p:nvSpPr>
        <p:spPr bwMode="auto">
          <a:xfrm>
            <a:off x="9158442" y="1386234"/>
            <a:ext cx="1341274" cy="4202884"/>
          </a:xfrm>
          <a:custGeom>
            <a:avLst/>
            <a:gdLst>
              <a:gd name="T0" fmla="*/ 2456982 w 2457450"/>
              <a:gd name="T1" fmla="*/ 0 h 7700645"/>
              <a:gd name="T2" fmla="*/ 0 w 2457450"/>
              <a:gd name="T3" fmla="*/ 1438975 h 7700645"/>
              <a:gd name="T4" fmla="*/ 0 w 2457450"/>
              <a:gd name="T5" fmla="*/ 7707145 h 7700645"/>
              <a:gd name="T6" fmla="*/ 2456982 w 2457450"/>
              <a:gd name="T7" fmla="*/ 6283823 h 7700645"/>
              <a:gd name="T8" fmla="*/ 2456982 w 2457450"/>
              <a:gd name="T9" fmla="*/ 0 h 7700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7450" h="7700645">
                <a:moveTo>
                  <a:pt x="2456982" y="0"/>
                </a:moveTo>
                <a:lnTo>
                  <a:pt x="0" y="1437736"/>
                </a:lnTo>
                <a:lnTo>
                  <a:pt x="0" y="7700467"/>
                </a:lnTo>
                <a:lnTo>
                  <a:pt x="2456982" y="6278384"/>
                </a:lnTo>
                <a:lnTo>
                  <a:pt x="2456982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6"/>
          <p:cNvSpPr>
            <a:spLocks/>
          </p:cNvSpPr>
          <p:nvPr userDrawn="1"/>
        </p:nvSpPr>
        <p:spPr bwMode="auto">
          <a:xfrm>
            <a:off x="7772113" y="1379302"/>
            <a:ext cx="1352538" cy="4208948"/>
          </a:xfrm>
          <a:custGeom>
            <a:avLst/>
            <a:gdLst>
              <a:gd name="T0" fmla="*/ 0 w 2478405"/>
              <a:gd name="T1" fmla="*/ 0 h 7712709"/>
              <a:gd name="T2" fmla="*/ 0 w 2478405"/>
              <a:gd name="T3" fmla="*/ 6267596 h 7712709"/>
              <a:gd name="T4" fmla="*/ 2471214 w 2478405"/>
              <a:gd name="T5" fmla="*/ 7699257 h 7712709"/>
              <a:gd name="T6" fmla="*/ 2471214 w 2478405"/>
              <a:gd name="T7" fmla="*/ 1448022 h 7712709"/>
              <a:gd name="T8" fmla="*/ 0 w 2478405"/>
              <a:gd name="T9" fmla="*/ 0 h 77127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8405" h="7712709">
                <a:moveTo>
                  <a:pt x="0" y="0"/>
                </a:moveTo>
                <a:lnTo>
                  <a:pt x="0" y="6278426"/>
                </a:lnTo>
                <a:lnTo>
                  <a:pt x="2477861" y="7712560"/>
                </a:lnTo>
                <a:lnTo>
                  <a:pt x="2477861" y="1450521"/>
                </a:lnTo>
                <a:lnTo>
                  <a:pt x="0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7"/>
          <p:cNvSpPr>
            <a:spLocks/>
          </p:cNvSpPr>
          <p:nvPr userDrawn="1"/>
        </p:nvSpPr>
        <p:spPr bwMode="auto">
          <a:xfrm>
            <a:off x="9169706" y="0"/>
            <a:ext cx="1803095" cy="6172200"/>
          </a:xfrm>
          <a:custGeom>
            <a:avLst/>
            <a:gdLst>
              <a:gd name="T0" fmla="*/ 3296641 w 3303905"/>
              <a:gd name="T1" fmla="*/ 0 h 11308715"/>
              <a:gd name="T2" fmla="*/ 1746209 w 3303905"/>
              <a:gd name="T3" fmla="*/ 0 h 11308715"/>
              <a:gd name="T4" fmla="*/ 0 w 3303905"/>
              <a:gd name="T5" fmla="*/ 1015721 h 11308715"/>
              <a:gd name="T6" fmla="*/ 2494210 w 3303905"/>
              <a:gd name="T7" fmla="*/ 2469985 h 11308715"/>
              <a:gd name="T8" fmla="*/ 2494210 w 3303905"/>
              <a:gd name="T9" fmla="*/ 8864773 h 11308715"/>
              <a:gd name="T10" fmla="*/ 2486399 w 3303905"/>
              <a:gd name="T11" fmla="*/ 8873832 h 11308715"/>
              <a:gd name="T12" fmla="*/ 27255 w 3303905"/>
              <a:gd name="T13" fmla="*/ 10306176 h 11308715"/>
              <a:gd name="T14" fmla="*/ 1773402 w 3303905"/>
              <a:gd name="T15" fmla="*/ 11321897 h 11308715"/>
              <a:gd name="T16" fmla="*/ 3296641 w 3303905"/>
              <a:gd name="T17" fmla="*/ 11321897 h 11308715"/>
              <a:gd name="T18" fmla="*/ 3296641 w 3303905"/>
              <a:gd name="T19" fmla="*/ 0 h 11308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03905" h="11308715">
                <a:moveTo>
                  <a:pt x="3303313" y="0"/>
                </a:moveTo>
                <a:lnTo>
                  <a:pt x="1749737" y="0"/>
                </a:lnTo>
                <a:lnTo>
                  <a:pt x="0" y="1014524"/>
                </a:lnTo>
                <a:lnTo>
                  <a:pt x="2499253" y="2467066"/>
                </a:lnTo>
                <a:lnTo>
                  <a:pt x="2499253" y="8854327"/>
                </a:lnTo>
                <a:lnTo>
                  <a:pt x="2491431" y="8863374"/>
                </a:lnTo>
                <a:lnTo>
                  <a:pt x="27318" y="10294032"/>
                </a:lnTo>
                <a:lnTo>
                  <a:pt x="1776993" y="11308556"/>
                </a:lnTo>
                <a:lnTo>
                  <a:pt x="3303313" y="11308556"/>
                </a:lnTo>
                <a:lnTo>
                  <a:pt x="330331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26628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8" y="5067387"/>
            <a:ext cx="6545919" cy="535531"/>
          </a:xfrm>
        </p:spPr>
        <p:txBody>
          <a:bodyPr/>
          <a:lstStyle>
            <a:lvl1pPr algn="l">
              <a:lnSpc>
                <a:spcPct val="90000"/>
              </a:lnSpc>
              <a:defRPr sz="3200" i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6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95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0972800" cy="6172200"/>
            <a:chOff x="152400" y="152400"/>
            <a:chExt cx="10972800" cy="61722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152400"/>
              <a:ext cx="10972800" cy="61722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152400" y="152400"/>
              <a:ext cx="10972800" cy="6172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92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Hexagon 21"/>
          <p:cNvSpPr/>
          <p:nvPr userDrawn="1"/>
        </p:nvSpPr>
        <p:spPr>
          <a:xfrm>
            <a:off x="9509200" y="3086974"/>
            <a:ext cx="3567546" cy="3085226"/>
          </a:xfrm>
          <a:prstGeom prst="hexagon">
            <a:avLst>
              <a:gd name="adj" fmla="val 28395"/>
              <a:gd name="vf" fmla="val 115470"/>
            </a:avLst>
          </a:prstGeom>
          <a:solidFill>
            <a:srgbClr val="11669F">
              <a:alpha val="61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Hexagon 22"/>
          <p:cNvSpPr/>
          <p:nvPr userDrawn="1"/>
        </p:nvSpPr>
        <p:spPr>
          <a:xfrm>
            <a:off x="1457569" y="766458"/>
            <a:ext cx="8057662" cy="4639284"/>
          </a:xfrm>
          <a:prstGeom prst="hexagon">
            <a:avLst>
              <a:gd name="adj" fmla="val 29030"/>
              <a:gd name="vf" fmla="val 115470"/>
            </a:avLst>
          </a:prstGeom>
          <a:solidFill>
            <a:srgbClr val="38862E">
              <a:alpha val="73000"/>
            </a:srgbClr>
          </a:solidFill>
          <a:ln w="6350">
            <a:solidFill>
              <a:srgbClr val="388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4" name="Hexagon 23"/>
          <p:cNvSpPr/>
          <p:nvPr userDrawn="1"/>
        </p:nvSpPr>
        <p:spPr>
          <a:xfrm>
            <a:off x="-1651895" y="-801280"/>
            <a:ext cx="3567546" cy="3113660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2">
              <a:alpha val="4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Hexagon 24"/>
          <p:cNvSpPr/>
          <p:nvPr userDrawn="1"/>
        </p:nvSpPr>
        <p:spPr>
          <a:xfrm>
            <a:off x="9498437" y="5405742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rgbClr val="11669F">
              <a:alpha val="61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Hexagon 25"/>
          <p:cNvSpPr/>
          <p:nvPr userDrawn="1"/>
        </p:nvSpPr>
        <p:spPr>
          <a:xfrm>
            <a:off x="-759061" y="3077308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3">
              <a:alpha val="71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Hexagon 26"/>
          <p:cNvSpPr/>
          <p:nvPr userDrawn="1"/>
        </p:nvSpPr>
        <p:spPr>
          <a:xfrm>
            <a:off x="573427" y="-788719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2">
              <a:alpha val="4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Hexagon 27"/>
          <p:cNvSpPr/>
          <p:nvPr userDrawn="1"/>
        </p:nvSpPr>
        <p:spPr>
          <a:xfrm>
            <a:off x="1457569" y="5405742"/>
            <a:ext cx="1781879" cy="1555177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4">
              <a:alpha val="5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Hexagon 28"/>
          <p:cNvSpPr/>
          <p:nvPr userDrawn="1"/>
        </p:nvSpPr>
        <p:spPr>
          <a:xfrm>
            <a:off x="9499675" y="-1569346"/>
            <a:ext cx="3567546" cy="3113660"/>
          </a:xfrm>
          <a:prstGeom prst="hexagon">
            <a:avLst>
              <a:gd name="adj" fmla="val 28395"/>
              <a:gd name="vf" fmla="val 115470"/>
            </a:avLst>
          </a:prstGeom>
          <a:solidFill>
            <a:schemeClr val="accent4">
              <a:alpha val="5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3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4945063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876769"/>
            <a:ext cx="4945062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>
                    <a:lumMod val="50000"/>
                    <a:lumOff val="50000"/>
                  </a:schemeClr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59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51977"/>
            <a:ext cx="9976104" cy="560153"/>
          </a:xfrm>
        </p:spPr>
        <p:txBody>
          <a:bodyPr anchor="b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61863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186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6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 + LOGO +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A0116A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53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2608829"/>
            <a:ext cx="5485526" cy="1130155"/>
          </a:xfrm>
        </p:spPr>
        <p:txBody>
          <a:bodyPr anchor="t" anchorCtr="0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111169" y="1"/>
            <a:ext cx="4861633" cy="6172201"/>
            <a:chOff x="5092640" y="0"/>
            <a:chExt cx="4051361" cy="5143501"/>
          </a:xfrm>
        </p:grpSpPr>
        <p:sp>
          <p:nvSpPr>
            <p:cNvPr id="9" name="object 3"/>
            <p:cNvSpPr>
              <a:spLocks/>
            </p:cNvSpPr>
            <p:nvPr userDrawn="1"/>
          </p:nvSpPr>
          <p:spPr bwMode="auto">
            <a:xfrm>
              <a:off x="7262261" y="1127036"/>
              <a:ext cx="1881740" cy="2892317"/>
            </a:xfrm>
            <a:custGeom>
              <a:avLst/>
              <a:gdLst>
                <a:gd name="T0" fmla="*/ 4125768 w 4132580"/>
                <a:gd name="T1" fmla="*/ 5556454 h 6360159"/>
                <a:gd name="T2" fmla="*/ 2754092 w 4132580"/>
                <a:gd name="T3" fmla="*/ 6346714 h 6360159"/>
                <a:gd name="T4" fmla="*/ 0 w 4132580"/>
                <a:gd name="T5" fmla="*/ 4760015 h 6360159"/>
                <a:gd name="T6" fmla="*/ 0 w 4132580"/>
                <a:gd name="T7" fmla="*/ 1586696 h 6360159"/>
                <a:gd name="T8" fmla="*/ 2754092 w 4132580"/>
                <a:gd name="T9" fmla="*/ 0 h 6360159"/>
                <a:gd name="T10" fmla="*/ 4125768 w 4132580"/>
                <a:gd name="T11" fmla="*/ 790253 h 63601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32580" h="6360159">
                  <a:moveTo>
                    <a:pt x="4132446" y="5568098"/>
                  </a:moveTo>
                  <a:lnTo>
                    <a:pt x="2758544" y="6360015"/>
                  </a:lnTo>
                  <a:lnTo>
                    <a:pt x="0" y="4769990"/>
                  </a:lnTo>
                  <a:lnTo>
                    <a:pt x="0" y="1590014"/>
                  </a:lnTo>
                  <a:lnTo>
                    <a:pt x="2758544" y="0"/>
                  </a:lnTo>
                  <a:lnTo>
                    <a:pt x="4132446" y="791912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object 4"/>
            <p:cNvSpPr>
              <a:spLocks/>
            </p:cNvSpPr>
            <p:nvPr userDrawn="1"/>
          </p:nvSpPr>
          <p:spPr bwMode="auto">
            <a:xfrm>
              <a:off x="8518682" y="1486590"/>
              <a:ext cx="625318" cy="2167433"/>
            </a:xfrm>
            <a:custGeom>
              <a:avLst/>
              <a:gdLst>
                <a:gd name="T0" fmla="*/ 1354029 w 1374140"/>
                <a:gd name="T1" fmla="*/ 4790572 h 4764405"/>
                <a:gd name="T2" fmla="*/ 0 w 1374140"/>
                <a:gd name="T3" fmla="*/ 3994223 h 4764405"/>
                <a:gd name="T4" fmla="*/ 0 w 1374140"/>
                <a:gd name="T5" fmla="*/ 796345 h 4764405"/>
                <a:gd name="T6" fmla="*/ 1354029 w 1374140"/>
                <a:gd name="T7" fmla="*/ 0 h 476440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74140" h="4764405">
                  <a:moveTo>
                    <a:pt x="1373902" y="4763832"/>
                  </a:moveTo>
                  <a:lnTo>
                    <a:pt x="0" y="3971930"/>
                  </a:lnTo>
                  <a:lnTo>
                    <a:pt x="0" y="791901"/>
                  </a:lnTo>
                  <a:lnTo>
                    <a:pt x="1373902" y="0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bject 5"/>
            <p:cNvSpPr>
              <a:spLocks/>
            </p:cNvSpPr>
            <p:nvPr userDrawn="1"/>
          </p:nvSpPr>
          <p:spPr bwMode="auto">
            <a:xfrm>
              <a:off x="7262261" y="1126314"/>
              <a:ext cx="1881740" cy="2893039"/>
            </a:xfrm>
            <a:custGeom>
              <a:avLst/>
              <a:gdLst>
                <a:gd name="T0" fmla="*/ 4125768 w 4132580"/>
                <a:gd name="T1" fmla="*/ 789516 h 6361430"/>
                <a:gd name="T2" fmla="*/ 2755788 w 4132580"/>
                <a:gd name="T3" fmla="*/ 0 h 6361430"/>
                <a:gd name="T4" fmla="*/ 0 w 4132580"/>
                <a:gd name="T5" fmla="*/ 1588627 h 6361430"/>
                <a:gd name="T6" fmla="*/ 0 w 4132580"/>
                <a:gd name="T7" fmla="*/ 4765789 h 6361430"/>
                <a:gd name="T8" fmla="*/ 2755631 w 4132580"/>
                <a:gd name="T9" fmla="*/ 6354437 h 6361430"/>
                <a:gd name="T10" fmla="*/ 4125768 w 4132580"/>
                <a:gd name="T11" fmla="*/ 5564532 h 63614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32580" h="6361430">
                  <a:moveTo>
                    <a:pt x="4132446" y="790335"/>
                  </a:moveTo>
                  <a:lnTo>
                    <a:pt x="2760240" y="0"/>
                  </a:lnTo>
                  <a:lnTo>
                    <a:pt x="0" y="1590286"/>
                  </a:lnTo>
                  <a:lnTo>
                    <a:pt x="0" y="4770786"/>
                  </a:lnTo>
                  <a:lnTo>
                    <a:pt x="2760083" y="6361094"/>
                  </a:lnTo>
                  <a:lnTo>
                    <a:pt x="4132446" y="5570355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object 6"/>
            <p:cNvSpPr>
              <a:spLocks/>
            </p:cNvSpPr>
            <p:nvPr userDrawn="1"/>
          </p:nvSpPr>
          <p:spPr bwMode="auto">
            <a:xfrm>
              <a:off x="7062014" y="975418"/>
              <a:ext cx="2081986" cy="3195554"/>
            </a:xfrm>
            <a:custGeom>
              <a:avLst/>
              <a:gdLst>
                <a:gd name="T0" fmla="*/ 4558918 w 4572634"/>
                <a:gd name="T1" fmla="*/ 871915 h 7026275"/>
                <a:gd name="T2" fmla="*/ 4556991 w 4572634"/>
                <a:gd name="T3" fmla="*/ 873031 h 7026275"/>
                <a:gd name="T4" fmla="*/ 3042740 w 4572634"/>
                <a:gd name="T5" fmla="*/ 0 h 7026275"/>
                <a:gd name="T6" fmla="*/ 0 w 4572634"/>
                <a:gd name="T7" fmla="*/ 1756511 h 7026275"/>
                <a:gd name="T8" fmla="*/ 0 w 4572634"/>
                <a:gd name="T9" fmla="*/ 5269420 h 7026275"/>
                <a:gd name="T10" fmla="*/ 3043315 w 4572634"/>
                <a:gd name="T11" fmla="*/ 7025943 h 7026275"/>
                <a:gd name="T12" fmla="*/ 4558918 w 4572634"/>
                <a:gd name="T13" fmla="*/ 6151186 h 7026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72634" h="7026275">
                  <a:moveTo>
                    <a:pt x="4572213" y="871915"/>
                  </a:moveTo>
                  <a:lnTo>
                    <a:pt x="4570279" y="873031"/>
                  </a:lnTo>
                  <a:lnTo>
                    <a:pt x="3051613" y="0"/>
                  </a:lnTo>
                  <a:lnTo>
                    <a:pt x="0" y="1756511"/>
                  </a:lnTo>
                  <a:lnTo>
                    <a:pt x="0" y="5269420"/>
                  </a:lnTo>
                  <a:lnTo>
                    <a:pt x="3052189" y="7025943"/>
                  </a:lnTo>
                  <a:lnTo>
                    <a:pt x="4572213" y="6151186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bject 7"/>
            <p:cNvSpPr>
              <a:spLocks/>
            </p:cNvSpPr>
            <p:nvPr userDrawn="1"/>
          </p:nvSpPr>
          <p:spPr bwMode="auto">
            <a:xfrm>
              <a:off x="6867551" y="824520"/>
              <a:ext cx="2276449" cy="3498071"/>
            </a:xfrm>
            <a:custGeom>
              <a:avLst/>
              <a:gdLst>
                <a:gd name="T0" fmla="*/ 5005328 w 4998719"/>
                <a:gd name="T1" fmla="*/ 956112 h 7691120"/>
                <a:gd name="T2" fmla="*/ 5004682 w 4998719"/>
                <a:gd name="T3" fmla="*/ 956486 h 7691120"/>
                <a:gd name="T4" fmla="*/ 3342464 w 4998719"/>
                <a:gd name="T5" fmla="*/ 0 h 7691120"/>
                <a:gd name="T6" fmla="*/ 0 w 4998719"/>
                <a:gd name="T7" fmla="*/ 1924405 h 7691120"/>
                <a:gd name="T8" fmla="*/ 0 w 4998719"/>
                <a:gd name="T9" fmla="*/ 5773082 h 7691120"/>
                <a:gd name="T10" fmla="*/ 3342117 w 4998719"/>
                <a:gd name="T11" fmla="*/ 7697480 h 7691120"/>
                <a:gd name="T12" fmla="*/ 5005328 w 4998719"/>
                <a:gd name="T13" fmla="*/ 6739800 h 7691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98719" h="7691120">
                  <a:moveTo>
                    <a:pt x="4998650" y="955274"/>
                  </a:moveTo>
                  <a:lnTo>
                    <a:pt x="4998004" y="955646"/>
                  </a:lnTo>
                  <a:lnTo>
                    <a:pt x="3338003" y="0"/>
                  </a:lnTo>
                  <a:lnTo>
                    <a:pt x="0" y="1922726"/>
                  </a:lnTo>
                  <a:lnTo>
                    <a:pt x="0" y="5768065"/>
                  </a:lnTo>
                  <a:lnTo>
                    <a:pt x="3337657" y="7690802"/>
                  </a:lnTo>
                  <a:lnTo>
                    <a:pt x="4998650" y="6733948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object 8"/>
            <p:cNvSpPr>
              <a:spLocks/>
            </p:cNvSpPr>
            <p:nvPr userDrawn="1"/>
          </p:nvSpPr>
          <p:spPr bwMode="auto">
            <a:xfrm>
              <a:off x="6670196" y="673623"/>
              <a:ext cx="2473804" cy="3799865"/>
            </a:xfrm>
            <a:custGeom>
              <a:avLst/>
              <a:gdLst>
                <a:gd name="T0" fmla="*/ 5445111 w 5431790"/>
                <a:gd name="T1" fmla="*/ 1035170 h 8355965"/>
                <a:gd name="T2" fmla="*/ 5444082 w 5431790"/>
                <a:gd name="T3" fmla="*/ 1035762 h 8355965"/>
                <a:gd name="T4" fmla="*/ 3635808 w 5431790"/>
                <a:gd name="T5" fmla="*/ 0 h 8355965"/>
                <a:gd name="T6" fmla="*/ 0 w 5431790"/>
                <a:gd name="T7" fmla="*/ 2083943 h 8355965"/>
                <a:gd name="T8" fmla="*/ 0 w 5431790"/>
                <a:gd name="T9" fmla="*/ 6251708 h 8355965"/>
                <a:gd name="T10" fmla="*/ 3635378 w 5431790"/>
                <a:gd name="T11" fmla="*/ 8335650 h 8355965"/>
                <a:gd name="T12" fmla="*/ 5445111 w 5431790"/>
                <a:gd name="T13" fmla="*/ 7298229 h 83559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431790" h="8355965">
                  <a:moveTo>
                    <a:pt x="5431762" y="1037648"/>
                  </a:moveTo>
                  <a:lnTo>
                    <a:pt x="5430735" y="1038240"/>
                  </a:lnTo>
                  <a:lnTo>
                    <a:pt x="3626894" y="0"/>
                  </a:lnTo>
                  <a:lnTo>
                    <a:pt x="0" y="2088941"/>
                  </a:lnTo>
                  <a:lnTo>
                    <a:pt x="0" y="6266699"/>
                  </a:lnTo>
                  <a:lnTo>
                    <a:pt x="3626465" y="8355640"/>
                  </a:lnTo>
                  <a:lnTo>
                    <a:pt x="5431762" y="7315731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object 9"/>
            <p:cNvSpPr>
              <a:spLocks/>
            </p:cNvSpPr>
            <p:nvPr userDrawn="1"/>
          </p:nvSpPr>
          <p:spPr bwMode="auto">
            <a:xfrm>
              <a:off x="6469949" y="522725"/>
              <a:ext cx="2674051" cy="4102382"/>
            </a:xfrm>
            <a:custGeom>
              <a:avLst/>
              <a:gdLst>
                <a:gd name="T0" fmla="*/ 5878207 w 5871844"/>
                <a:gd name="T1" fmla="*/ 1117425 h 9020810"/>
                <a:gd name="T2" fmla="*/ 5875117 w 5871844"/>
                <a:gd name="T3" fmla="*/ 1119207 h 9020810"/>
                <a:gd name="T4" fmla="*/ 3922741 w 5871844"/>
                <a:gd name="T5" fmla="*/ 0 h 9020810"/>
                <a:gd name="T6" fmla="*/ 0 w 5871844"/>
                <a:gd name="T7" fmla="*/ 2251806 h 9020810"/>
                <a:gd name="T8" fmla="*/ 0 w 5871844"/>
                <a:gd name="T9" fmla="*/ 6755326 h 9020810"/>
                <a:gd name="T10" fmla="*/ 3923034 w 5871844"/>
                <a:gd name="T11" fmla="*/ 9007175 h 9020810"/>
                <a:gd name="T12" fmla="*/ 5878207 w 5871844"/>
                <a:gd name="T13" fmla="*/ 7884882 h 90208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71844" h="9020810">
                  <a:moveTo>
                    <a:pt x="5871529" y="1119084"/>
                  </a:moveTo>
                  <a:lnTo>
                    <a:pt x="5868439" y="1120866"/>
                  </a:lnTo>
                  <a:lnTo>
                    <a:pt x="3918289" y="0"/>
                  </a:lnTo>
                  <a:lnTo>
                    <a:pt x="0" y="2255145"/>
                  </a:lnTo>
                  <a:lnTo>
                    <a:pt x="0" y="6765322"/>
                  </a:lnTo>
                  <a:lnTo>
                    <a:pt x="3918582" y="9020500"/>
                  </a:lnTo>
                  <a:lnTo>
                    <a:pt x="5871529" y="7896547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object 10"/>
            <p:cNvSpPr>
              <a:spLocks/>
            </p:cNvSpPr>
            <p:nvPr userDrawn="1"/>
          </p:nvSpPr>
          <p:spPr bwMode="auto">
            <a:xfrm>
              <a:off x="6276209" y="371106"/>
              <a:ext cx="2867791" cy="4405620"/>
            </a:xfrm>
            <a:custGeom>
              <a:avLst/>
              <a:gdLst>
                <a:gd name="T0" fmla="*/ 6277986 w 6298565"/>
                <a:gd name="T1" fmla="*/ 1203828 h 9685655"/>
                <a:gd name="T2" fmla="*/ 6272859 w 6298565"/>
                <a:gd name="T3" fmla="*/ 1206799 h 9685655"/>
                <a:gd name="T4" fmla="*/ 4189668 w 6298565"/>
                <a:gd name="T5" fmla="*/ 0 h 9685655"/>
                <a:gd name="T6" fmla="*/ 0 w 6298565"/>
                <a:gd name="T7" fmla="*/ 2428048 h 9685655"/>
                <a:gd name="T8" fmla="*/ 0 w 6298565"/>
                <a:gd name="T9" fmla="*/ 7283995 h 9685655"/>
                <a:gd name="T10" fmla="*/ 4190701 w 6298565"/>
                <a:gd name="T11" fmla="*/ 9712052 h 9685655"/>
                <a:gd name="T12" fmla="*/ 6277986 w 6298565"/>
                <a:gd name="T13" fmla="*/ 8502699 h 96856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98565" h="9685655">
                  <a:moveTo>
                    <a:pt x="6297966" y="1200515"/>
                  </a:moveTo>
                  <a:lnTo>
                    <a:pt x="6292824" y="1203481"/>
                  </a:lnTo>
                  <a:lnTo>
                    <a:pt x="4203002" y="0"/>
                  </a:lnTo>
                  <a:lnTo>
                    <a:pt x="0" y="2421371"/>
                  </a:lnTo>
                  <a:lnTo>
                    <a:pt x="0" y="7263967"/>
                  </a:lnTo>
                  <a:lnTo>
                    <a:pt x="4204039" y="9685349"/>
                  </a:lnTo>
                  <a:lnTo>
                    <a:pt x="6297966" y="847932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object 11"/>
            <p:cNvSpPr>
              <a:spLocks/>
            </p:cNvSpPr>
            <p:nvPr userDrawn="1"/>
          </p:nvSpPr>
          <p:spPr bwMode="auto">
            <a:xfrm>
              <a:off x="6075961" y="220209"/>
              <a:ext cx="3068039" cy="4707414"/>
            </a:xfrm>
            <a:custGeom>
              <a:avLst/>
              <a:gdLst>
                <a:gd name="T0" fmla="*/ 6724432 w 6737984"/>
                <a:gd name="T1" fmla="*/ 1283858 h 10350500"/>
                <a:gd name="T2" fmla="*/ 6720575 w 6737984"/>
                <a:gd name="T3" fmla="*/ 1286086 h 10350500"/>
                <a:gd name="T4" fmla="*/ 4487186 w 6737984"/>
                <a:gd name="T5" fmla="*/ 0 h 10350500"/>
                <a:gd name="T6" fmla="*/ 0 w 6737984"/>
                <a:gd name="T7" fmla="*/ 2587575 h 10350500"/>
                <a:gd name="T8" fmla="*/ 0 w 6737984"/>
                <a:gd name="T9" fmla="*/ 7762590 h 10350500"/>
                <a:gd name="T10" fmla="*/ 4487289 w 6737984"/>
                <a:gd name="T11" fmla="*/ 10350197 h 10350500"/>
                <a:gd name="T12" fmla="*/ 6724432 w 6737984"/>
                <a:gd name="T13" fmla="*/ 9060126 h 10350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37984" h="10350500">
                  <a:moveTo>
                    <a:pt x="6737733" y="1283858"/>
                  </a:moveTo>
                  <a:lnTo>
                    <a:pt x="6733868" y="1286086"/>
                  </a:lnTo>
                  <a:lnTo>
                    <a:pt x="4496062" y="0"/>
                  </a:lnTo>
                  <a:lnTo>
                    <a:pt x="0" y="2587575"/>
                  </a:lnTo>
                  <a:lnTo>
                    <a:pt x="0" y="7762590"/>
                  </a:lnTo>
                  <a:lnTo>
                    <a:pt x="4496166" y="10350197"/>
                  </a:lnTo>
                  <a:lnTo>
                    <a:pt x="6737733" y="906012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object 12"/>
            <p:cNvSpPr>
              <a:spLocks/>
            </p:cNvSpPr>
            <p:nvPr userDrawn="1"/>
          </p:nvSpPr>
          <p:spPr bwMode="auto">
            <a:xfrm>
              <a:off x="5881499" y="69312"/>
              <a:ext cx="3262501" cy="5009931"/>
            </a:xfrm>
            <a:custGeom>
              <a:avLst/>
              <a:gdLst>
                <a:gd name="T0" fmla="*/ 7157503 w 7164705"/>
                <a:gd name="T1" fmla="*/ 1366102 h 11015345"/>
                <a:gd name="T2" fmla="*/ 7151580 w 7164705"/>
                <a:gd name="T3" fmla="*/ 1369541 h 11015345"/>
                <a:gd name="T4" fmla="*/ 4776334 w 7164705"/>
                <a:gd name="T5" fmla="*/ 0 h 11015345"/>
                <a:gd name="T6" fmla="*/ 0 w 7164705"/>
                <a:gd name="T7" fmla="*/ 2755469 h 11015345"/>
                <a:gd name="T8" fmla="*/ 0 w 7164705"/>
                <a:gd name="T9" fmla="*/ 8266241 h 11015345"/>
                <a:gd name="T10" fmla="*/ 4777182 w 7164705"/>
                <a:gd name="T11" fmla="*/ 11021724 h 11015345"/>
                <a:gd name="T12" fmla="*/ 7157503 w 7164705"/>
                <a:gd name="T13" fmla="*/ 9648719 h 110153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64705" h="11015345">
                  <a:moveTo>
                    <a:pt x="7164181" y="1365283"/>
                  </a:moveTo>
                  <a:lnTo>
                    <a:pt x="7158253" y="1368701"/>
                  </a:lnTo>
                  <a:lnTo>
                    <a:pt x="4780786" y="0"/>
                  </a:lnTo>
                  <a:lnTo>
                    <a:pt x="0" y="2753790"/>
                  </a:lnTo>
                  <a:lnTo>
                    <a:pt x="0" y="8261224"/>
                  </a:lnTo>
                  <a:lnTo>
                    <a:pt x="4781634" y="11015046"/>
                  </a:lnTo>
                  <a:lnTo>
                    <a:pt x="7164181" y="964287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object 13"/>
            <p:cNvSpPr>
              <a:spLocks/>
            </p:cNvSpPr>
            <p:nvPr userDrawn="1"/>
          </p:nvSpPr>
          <p:spPr bwMode="auto">
            <a:xfrm>
              <a:off x="8133370" y="0"/>
              <a:ext cx="1010631" cy="578319"/>
            </a:xfrm>
            <a:custGeom>
              <a:avLst/>
              <a:gdLst>
                <a:gd name="T0" fmla="*/ 2219124 w 2219325"/>
                <a:gd name="T1" fmla="*/ 1260314 h 1271905"/>
                <a:gd name="T2" fmla="*/ 2211144 w 2219325"/>
                <a:gd name="T3" fmla="*/ 1264895 h 1271905"/>
                <a:gd name="T4" fmla="*/ 0 w 2219325"/>
                <a:gd name="T5" fmla="*/ 0 h 12719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19325" h="1271905">
                  <a:moveTo>
                    <a:pt x="2219124" y="1266929"/>
                  </a:moveTo>
                  <a:lnTo>
                    <a:pt x="2211144" y="1271534"/>
                  </a:lnTo>
                  <a:lnTo>
                    <a:pt x="0" y="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object 14"/>
            <p:cNvSpPr>
              <a:spLocks/>
            </p:cNvSpPr>
            <p:nvPr userDrawn="1"/>
          </p:nvSpPr>
          <p:spPr bwMode="auto">
            <a:xfrm>
              <a:off x="5682802" y="0"/>
              <a:ext cx="2168013" cy="5143500"/>
            </a:xfrm>
            <a:custGeom>
              <a:avLst/>
              <a:gdLst>
                <a:gd name="T0" fmla="*/ 4779936 w 4759959"/>
                <a:gd name="T1" fmla="*/ 0 h 11308715"/>
                <a:gd name="T2" fmla="*/ 0 w 4759959"/>
                <a:gd name="T3" fmla="*/ 2743456 h 11308715"/>
                <a:gd name="T4" fmla="*/ 0 w 4759959"/>
                <a:gd name="T5" fmla="*/ 8590197 h 11308715"/>
                <a:gd name="T6" fmla="*/ 4760903 w 4759959"/>
                <a:gd name="T7" fmla="*/ 11321897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9959" h="11308715">
                  <a:moveTo>
                    <a:pt x="4759862" y="0"/>
                  </a:moveTo>
                  <a:lnTo>
                    <a:pt x="0" y="2740222"/>
                  </a:lnTo>
                  <a:lnTo>
                    <a:pt x="0" y="8580075"/>
                  </a:lnTo>
                  <a:lnTo>
                    <a:pt x="4740909" y="1130855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object 15"/>
            <p:cNvSpPr>
              <a:spLocks/>
            </p:cNvSpPr>
            <p:nvPr userDrawn="1"/>
          </p:nvSpPr>
          <p:spPr bwMode="auto">
            <a:xfrm>
              <a:off x="8143491" y="4568070"/>
              <a:ext cx="1000510" cy="575431"/>
            </a:xfrm>
            <a:custGeom>
              <a:avLst/>
              <a:gdLst>
                <a:gd name="T0" fmla="*/ 0 w 2197734"/>
                <a:gd name="T1" fmla="*/ 1271294 h 1264920"/>
                <a:gd name="T2" fmla="*/ 2184082 w 2197734"/>
                <a:gd name="T3" fmla="*/ 0 h 12649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97734" h="1264920">
                  <a:moveTo>
                    <a:pt x="0" y="1264623"/>
                  </a:moveTo>
                  <a:lnTo>
                    <a:pt x="2197356" y="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object 16"/>
            <p:cNvSpPr>
              <a:spLocks/>
            </p:cNvSpPr>
            <p:nvPr userDrawn="1"/>
          </p:nvSpPr>
          <p:spPr bwMode="auto">
            <a:xfrm>
              <a:off x="8330725" y="0"/>
              <a:ext cx="813276" cy="464966"/>
            </a:xfrm>
            <a:custGeom>
              <a:avLst/>
              <a:gdLst>
                <a:gd name="T0" fmla="*/ 1779139 w 1786255"/>
                <a:gd name="T1" fmla="*/ 1017223 h 1022350"/>
                <a:gd name="T2" fmla="*/ 1770795 w 1786255"/>
                <a:gd name="T3" fmla="*/ 1022056 h 1022350"/>
                <a:gd name="T4" fmla="*/ 0 w 1786255"/>
                <a:gd name="T5" fmla="*/ 0 h 10223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86255" h="1022350">
                  <a:moveTo>
                    <a:pt x="1785804" y="1017223"/>
                  </a:moveTo>
                  <a:lnTo>
                    <a:pt x="1777427" y="1022056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object 17"/>
            <p:cNvSpPr>
              <a:spLocks/>
            </p:cNvSpPr>
            <p:nvPr userDrawn="1"/>
          </p:nvSpPr>
          <p:spPr bwMode="auto">
            <a:xfrm>
              <a:off x="5485842" y="0"/>
              <a:ext cx="2036442" cy="5143500"/>
            </a:xfrm>
            <a:custGeom>
              <a:avLst/>
              <a:gdLst>
                <a:gd name="T0" fmla="*/ 4465206 w 4472305"/>
                <a:gd name="T1" fmla="*/ 0 h 11308715"/>
                <a:gd name="T2" fmla="*/ 0 w 4472305"/>
                <a:gd name="T3" fmla="*/ 2577389 h 11308715"/>
                <a:gd name="T4" fmla="*/ 0 w 4472305"/>
                <a:gd name="T5" fmla="*/ 8756945 h 11308715"/>
                <a:gd name="T6" fmla="*/ 4444891 w 4472305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72305" h="11308715">
                  <a:moveTo>
                    <a:pt x="4471884" y="0"/>
                  </a:moveTo>
                  <a:lnTo>
                    <a:pt x="0" y="2574344"/>
                  </a:lnTo>
                  <a:lnTo>
                    <a:pt x="0" y="8746627"/>
                  </a:lnTo>
                  <a:lnTo>
                    <a:pt x="445152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object 18"/>
            <p:cNvSpPr>
              <a:spLocks/>
            </p:cNvSpPr>
            <p:nvPr userDrawn="1"/>
          </p:nvSpPr>
          <p:spPr bwMode="auto">
            <a:xfrm>
              <a:off x="8340846" y="4681423"/>
              <a:ext cx="803155" cy="462077"/>
            </a:xfrm>
            <a:custGeom>
              <a:avLst/>
              <a:gdLst>
                <a:gd name="T0" fmla="*/ 0 w 1764030"/>
                <a:gd name="T1" fmla="*/ 1028343 h 1015365"/>
                <a:gd name="T2" fmla="*/ 1756815 w 1764030"/>
                <a:gd name="T3" fmla="*/ 0 h 101536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4030" h="1015365">
                  <a:moveTo>
                    <a:pt x="0" y="1014928"/>
                  </a:moveTo>
                  <a:lnTo>
                    <a:pt x="1763479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object 19"/>
            <p:cNvSpPr>
              <a:spLocks/>
            </p:cNvSpPr>
            <p:nvPr userDrawn="1"/>
          </p:nvSpPr>
          <p:spPr bwMode="auto">
            <a:xfrm>
              <a:off x="8529526" y="1"/>
              <a:ext cx="614475" cy="351612"/>
            </a:xfrm>
            <a:custGeom>
              <a:avLst/>
              <a:gdLst>
                <a:gd name="T0" fmla="*/ 1336305 w 1350009"/>
                <a:gd name="T1" fmla="*/ 775152 h 772795"/>
                <a:gd name="T2" fmla="*/ 1329276 w 1350009"/>
                <a:gd name="T3" fmla="*/ 779280 h 772795"/>
                <a:gd name="T4" fmla="*/ 0 w 1350009"/>
                <a:gd name="T5" fmla="*/ 0 h 7727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0009" h="772795">
                  <a:moveTo>
                    <a:pt x="1349552" y="768484"/>
                  </a:moveTo>
                  <a:lnTo>
                    <a:pt x="1342453" y="772577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object 20"/>
            <p:cNvSpPr>
              <a:spLocks/>
            </p:cNvSpPr>
            <p:nvPr userDrawn="1"/>
          </p:nvSpPr>
          <p:spPr bwMode="auto">
            <a:xfrm>
              <a:off x="5292491" y="0"/>
              <a:ext cx="1904150" cy="5143500"/>
            </a:xfrm>
            <a:custGeom>
              <a:avLst/>
              <a:gdLst>
                <a:gd name="T0" fmla="*/ 4168691 w 4182109"/>
                <a:gd name="T1" fmla="*/ 0 h 11308715"/>
                <a:gd name="T2" fmla="*/ 0 w 4182109"/>
                <a:gd name="T3" fmla="*/ 2411299 h 11308715"/>
                <a:gd name="T4" fmla="*/ 0 w 4182109"/>
                <a:gd name="T5" fmla="*/ 8923676 h 11308715"/>
                <a:gd name="T6" fmla="*/ 4146446 w 4182109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2109" h="11308715">
                  <a:moveTo>
                    <a:pt x="4181985" y="0"/>
                  </a:moveTo>
                  <a:lnTo>
                    <a:pt x="0" y="2408464"/>
                  </a:lnTo>
                  <a:lnTo>
                    <a:pt x="0" y="8913156"/>
                  </a:lnTo>
                  <a:lnTo>
                    <a:pt x="415966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object 21"/>
            <p:cNvSpPr>
              <a:spLocks/>
            </p:cNvSpPr>
            <p:nvPr userDrawn="1"/>
          </p:nvSpPr>
          <p:spPr bwMode="auto">
            <a:xfrm>
              <a:off x="8539647" y="4795498"/>
              <a:ext cx="604354" cy="348002"/>
            </a:xfrm>
            <a:custGeom>
              <a:avLst/>
              <a:gdLst>
                <a:gd name="T0" fmla="*/ 0 w 1327784"/>
                <a:gd name="T1" fmla="*/ 777720 h 764540"/>
                <a:gd name="T2" fmla="*/ 1313926 w 1327784"/>
                <a:gd name="T3" fmla="*/ 0 h 7645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27784" h="764540">
                  <a:moveTo>
                    <a:pt x="0" y="764279"/>
                  </a:moveTo>
                  <a:lnTo>
                    <a:pt x="132717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bject 22"/>
            <p:cNvSpPr>
              <a:spLocks/>
            </p:cNvSpPr>
            <p:nvPr userDrawn="1"/>
          </p:nvSpPr>
          <p:spPr bwMode="auto">
            <a:xfrm>
              <a:off x="8725435" y="0"/>
              <a:ext cx="418566" cy="238259"/>
            </a:xfrm>
            <a:custGeom>
              <a:avLst/>
              <a:gdLst>
                <a:gd name="T0" fmla="*/ 912301 w 919480"/>
                <a:gd name="T1" fmla="*/ 531177 h 523240"/>
                <a:gd name="T2" fmla="*/ 903216 w 919480"/>
                <a:gd name="T3" fmla="*/ 536591 h 523240"/>
                <a:gd name="T4" fmla="*/ 0 w 919480"/>
                <a:gd name="T5" fmla="*/ 0 h 523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9480" h="523240">
                  <a:moveTo>
                    <a:pt x="918953" y="517819"/>
                  </a:moveTo>
                  <a:lnTo>
                    <a:pt x="909801" y="523097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object 23"/>
            <p:cNvSpPr>
              <a:spLocks/>
            </p:cNvSpPr>
            <p:nvPr userDrawn="1"/>
          </p:nvSpPr>
          <p:spPr bwMode="auto">
            <a:xfrm>
              <a:off x="5092640" y="0"/>
              <a:ext cx="1774026" cy="5143500"/>
            </a:xfrm>
            <a:custGeom>
              <a:avLst/>
              <a:gdLst>
                <a:gd name="T0" fmla="*/ 3882499 w 3896359"/>
                <a:gd name="T1" fmla="*/ 0 h 11308715"/>
                <a:gd name="T2" fmla="*/ 0 w 3896359"/>
                <a:gd name="T3" fmla="*/ 2245241 h 11308715"/>
                <a:gd name="T4" fmla="*/ 0 w 3896359"/>
                <a:gd name="T5" fmla="*/ 9090416 h 11308715"/>
                <a:gd name="T6" fmla="*/ 3859527 w 3896359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96359" h="11308715">
                  <a:moveTo>
                    <a:pt x="3895789" y="0"/>
                  </a:moveTo>
                  <a:lnTo>
                    <a:pt x="0" y="2242595"/>
                  </a:lnTo>
                  <a:lnTo>
                    <a:pt x="0" y="9079706"/>
                  </a:lnTo>
                  <a:lnTo>
                    <a:pt x="387273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object 24"/>
            <p:cNvSpPr>
              <a:spLocks/>
            </p:cNvSpPr>
            <p:nvPr userDrawn="1"/>
          </p:nvSpPr>
          <p:spPr bwMode="auto">
            <a:xfrm>
              <a:off x="8736277" y="4908852"/>
              <a:ext cx="407723" cy="234649"/>
            </a:xfrm>
            <a:custGeom>
              <a:avLst/>
              <a:gdLst>
                <a:gd name="T0" fmla="*/ 0 w 895984"/>
                <a:gd name="T1" fmla="*/ 522231 h 515620"/>
                <a:gd name="T2" fmla="*/ 882540 w 895984"/>
                <a:gd name="T3" fmla="*/ 0 h 5156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95984" h="515620">
                  <a:moveTo>
                    <a:pt x="0" y="515534"/>
                  </a:moveTo>
                  <a:lnTo>
                    <a:pt x="895756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object 25"/>
            <p:cNvSpPr>
              <a:spLocks/>
            </p:cNvSpPr>
            <p:nvPr userDrawn="1"/>
          </p:nvSpPr>
          <p:spPr bwMode="auto">
            <a:xfrm>
              <a:off x="8521574" y="1850477"/>
              <a:ext cx="622427" cy="362442"/>
            </a:xfrm>
            <a:custGeom>
              <a:avLst/>
              <a:gdLst>
                <a:gd name="T0" fmla="*/ 1347372 w 1367790"/>
                <a:gd name="T1" fmla="*/ 822163 h 795654"/>
                <a:gd name="T2" fmla="*/ 0 w 1367790"/>
                <a:gd name="T3" fmla="*/ 0 h 7956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67790" h="795654">
                  <a:moveTo>
                    <a:pt x="1367238" y="795063"/>
                  </a:moveTo>
                  <a:lnTo>
                    <a:pt x="0" y="0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6" name="Picture 35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37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499640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98577" y="2311879"/>
            <a:ext cx="4171322" cy="1535501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accent4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0972800" cy="3229761"/>
          </a:xfrm>
          <a:prstGeom prst="rect">
            <a:avLst/>
          </a:prstGeom>
          <a:gradFill>
            <a:gsLst>
              <a:gs pos="0">
                <a:schemeClr val="bg1">
                  <a:alpha val="55000"/>
                </a:schemeClr>
              </a:gs>
              <a:gs pos="6500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3800" kern="0">
              <a:solidFill>
                <a:srgbClr val="FFFFFF"/>
              </a:solidFill>
              <a:latin typeface="Trebuchet MS" pitchFamily="34" charset="0"/>
              <a:ea typeface="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1" y="1"/>
            <a:ext cx="10972800" cy="15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>
                <a:solidFill>
                  <a:srgbClr val="FFFFFF"/>
                </a:solidFill>
              </a:rPr>
              <a:t>GRID FOR HEXAGON PLACEMENT ONLY</a:t>
            </a:r>
          </a:p>
        </p:txBody>
      </p:sp>
    </p:spTree>
    <p:extLst>
      <p:ext uri="{BB962C8B-B14F-4D97-AF65-F5344CB8AC3E}">
        <p14:creationId xmlns:p14="http://schemas.microsoft.com/office/powerpoint/2010/main" val="1790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68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781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2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03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52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3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5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1585051"/>
            <a:ext cx="7601334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8246167" y="0"/>
            <a:ext cx="2726634" cy="4892587"/>
            <a:chOff x="6871805" y="0"/>
            <a:chExt cx="2272195" cy="4077156"/>
          </a:xfrm>
        </p:grpSpPr>
        <p:sp>
          <p:nvSpPr>
            <p:cNvPr id="37" name="bk object 16"/>
            <p:cNvSpPr>
              <a:spLocks/>
            </p:cNvSpPr>
            <p:nvPr userDrawn="1"/>
          </p:nvSpPr>
          <p:spPr bwMode="auto">
            <a:xfrm>
              <a:off x="7099163" y="0"/>
              <a:ext cx="1828945" cy="534999"/>
            </a:xfrm>
            <a:custGeom>
              <a:avLst/>
              <a:gdLst>
                <a:gd name="T0" fmla="*/ 4027980 w 4020819"/>
                <a:gd name="T1" fmla="*/ 0 h 1176655"/>
                <a:gd name="T2" fmla="*/ 0 w 4020819"/>
                <a:gd name="T3" fmla="*/ 0 h 1176655"/>
                <a:gd name="T4" fmla="*/ 2013593 w 4020819"/>
                <a:gd name="T5" fmla="*/ 1169281 h 1176655"/>
                <a:gd name="T6" fmla="*/ 4027980 w 4020819"/>
                <a:gd name="T7" fmla="*/ 0 h 11766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20819" h="1176655">
                  <a:moveTo>
                    <a:pt x="4020641" y="0"/>
                  </a:moveTo>
                  <a:lnTo>
                    <a:pt x="0" y="0"/>
                  </a:lnTo>
                  <a:lnTo>
                    <a:pt x="2009917" y="1176550"/>
                  </a:lnTo>
                  <a:lnTo>
                    <a:pt x="4020641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bk object 17"/>
            <p:cNvSpPr>
              <a:spLocks/>
            </p:cNvSpPr>
            <p:nvPr userDrawn="1"/>
          </p:nvSpPr>
          <p:spPr bwMode="auto">
            <a:xfrm>
              <a:off x="8026272" y="0"/>
              <a:ext cx="1117728" cy="3407822"/>
            </a:xfrm>
            <a:custGeom>
              <a:avLst/>
              <a:gdLst>
                <a:gd name="T0" fmla="*/ 2456982 w 2457450"/>
                <a:gd name="T1" fmla="*/ 0 h 7493634"/>
                <a:gd name="T2" fmla="*/ 2103517 w 2457450"/>
                <a:gd name="T3" fmla="*/ 0 h 7493634"/>
                <a:gd name="T4" fmla="*/ 0 w 2457450"/>
                <a:gd name="T5" fmla="*/ 1228502 h 7493634"/>
                <a:gd name="T6" fmla="*/ 0 w 2457450"/>
                <a:gd name="T7" fmla="*/ 7479077 h 7493634"/>
                <a:gd name="T8" fmla="*/ 2456982 w 2457450"/>
                <a:gd name="T9" fmla="*/ 6059749 h 7493634"/>
                <a:gd name="T10" fmla="*/ 2456982 w 2457450"/>
                <a:gd name="T11" fmla="*/ 0 h 74936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7450" h="7493634">
                  <a:moveTo>
                    <a:pt x="2456982" y="0"/>
                  </a:moveTo>
                  <a:lnTo>
                    <a:pt x="2103517" y="0"/>
                  </a:lnTo>
                  <a:lnTo>
                    <a:pt x="0" y="1230894"/>
                  </a:lnTo>
                  <a:lnTo>
                    <a:pt x="0" y="7493646"/>
                  </a:lnTo>
                  <a:lnTo>
                    <a:pt x="2456982" y="6071553"/>
                  </a:lnTo>
                  <a:lnTo>
                    <a:pt x="2456982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bk object 18"/>
            <p:cNvSpPr>
              <a:spLocks/>
            </p:cNvSpPr>
            <p:nvPr userDrawn="1"/>
          </p:nvSpPr>
          <p:spPr bwMode="auto">
            <a:xfrm>
              <a:off x="6871805" y="0"/>
              <a:ext cx="1127115" cy="3407822"/>
            </a:xfrm>
            <a:custGeom>
              <a:avLst/>
              <a:gdLst>
                <a:gd name="T0" fmla="*/ 374067 w 2478405"/>
                <a:gd name="T1" fmla="*/ 0 h 7493000"/>
                <a:gd name="T2" fmla="*/ 0 w 2478405"/>
                <a:gd name="T3" fmla="*/ 0 h 7493000"/>
                <a:gd name="T4" fmla="*/ 0 w 2478405"/>
                <a:gd name="T5" fmla="*/ 6058810 h 7493000"/>
                <a:gd name="T6" fmla="*/ 2470559 w 2478405"/>
                <a:gd name="T7" fmla="*/ 7492934 h 7493000"/>
                <a:gd name="T8" fmla="*/ 2470559 w 2478405"/>
                <a:gd name="T9" fmla="*/ 1230894 h 7493000"/>
                <a:gd name="T10" fmla="*/ 374067 w 2478405"/>
                <a:gd name="T11" fmla="*/ 0 h 7493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8405" h="7493000">
                  <a:moveTo>
                    <a:pt x="375171" y="0"/>
                  </a:moveTo>
                  <a:lnTo>
                    <a:pt x="0" y="0"/>
                  </a:lnTo>
                  <a:lnTo>
                    <a:pt x="0" y="6058810"/>
                  </a:lnTo>
                  <a:lnTo>
                    <a:pt x="2477861" y="7492934"/>
                  </a:lnTo>
                  <a:lnTo>
                    <a:pt x="2477861" y="1230894"/>
                  </a:lnTo>
                  <a:lnTo>
                    <a:pt x="375171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bk object 19"/>
            <p:cNvSpPr>
              <a:spLocks/>
            </p:cNvSpPr>
            <p:nvPr userDrawn="1"/>
          </p:nvSpPr>
          <p:spPr bwMode="auto">
            <a:xfrm>
              <a:off x="8039991" y="2795613"/>
              <a:ext cx="1104009" cy="1281543"/>
            </a:xfrm>
            <a:custGeom>
              <a:avLst/>
              <a:gdLst>
                <a:gd name="T0" fmla="*/ 2405854 w 2428240"/>
                <a:gd name="T1" fmla="*/ 0 h 2817495"/>
                <a:gd name="T2" fmla="*/ 0 w 2428240"/>
                <a:gd name="T3" fmla="*/ 1413153 h 2817495"/>
                <a:gd name="T4" fmla="*/ 2405854 w 2428240"/>
                <a:gd name="T5" fmla="*/ 2824460 h 2817495"/>
                <a:gd name="T6" fmla="*/ 2405854 w 2428240"/>
                <a:gd name="T7" fmla="*/ 0 h 28174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28240" h="2817495">
                  <a:moveTo>
                    <a:pt x="2427674" y="0"/>
                  </a:moveTo>
                  <a:lnTo>
                    <a:pt x="0" y="1409496"/>
                  </a:lnTo>
                  <a:lnTo>
                    <a:pt x="2427674" y="2817139"/>
                  </a:lnTo>
                  <a:lnTo>
                    <a:pt x="2427674" y="0"/>
                  </a:lnTo>
                  <a:close/>
                </a:path>
              </a:pathLst>
            </a:custGeom>
            <a:solidFill>
              <a:srgbClr val="83D1F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14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745826"/>
            <a:ext cx="7604706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16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46440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0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95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8368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6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6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2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8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2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8" y="1585051"/>
            <a:ext cx="6162796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745826"/>
            <a:ext cx="7604706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object 5"/>
          <p:cNvSpPr>
            <a:spLocks/>
          </p:cNvSpPr>
          <p:nvPr userDrawn="1"/>
        </p:nvSpPr>
        <p:spPr bwMode="auto">
          <a:xfrm>
            <a:off x="9220826" y="0"/>
            <a:ext cx="1751974" cy="1018882"/>
          </a:xfrm>
          <a:custGeom>
            <a:avLst/>
            <a:gdLst>
              <a:gd name="T0" fmla="*/ 2296966 w 3209925"/>
              <a:gd name="T1" fmla="*/ 0 h 1866900"/>
              <a:gd name="T2" fmla="*/ 1359958 w 3209925"/>
              <a:gd name="T3" fmla="*/ 0 h 1866900"/>
              <a:gd name="T4" fmla="*/ 0 w 3209925"/>
              <a:gd name="T5" fmla="*/ 787096 h 1866900"/>
              <a:gd name="T6" fmla="*/ 1844456 w 3209925"/>
              <a:gd name="T7" fmla="*/ 1866791 h 1866900"/>
              <a:gd name="T8" fmla="*/ 3209619 w 3209925"/>
              <a:gd name="T9" fmla="*/ 1067988 h 1866900"/>
              <a:gd name="T10" fmla="*/ 3209619 w 3209925"/>
              <a:gd name="T11" fmla="*/ 528235 h 1866900"/>
              <a:gd name="T12" fmla="*/ 2296966 w 3209925"/>
              <a:gd name="T13" fmla="*/ 0 h 18669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9925" h="1866900">
                <a:moveTo>
                  <a:pt x="2296966" y="0"/>
                </a:moveTo>
                <a:lnTo>
                  <a:pt x="1359958" y="0"/>
                </a:lnTo>
                <a:lnTo>
                  <a:pt x="0" y="787096"/>
                </a:lnTo>
                <a:lnTo>
                  <a:pt x="1844456" y="1866791"/>
                </a:lnTo>
                <a:lnTo>
                  <a:pt x="3209619" y="1067988"/>
                </a:lnTo>
                <a:lnTo>
                  <a:pt x="3209619" y="528235"/>
                </a:lnTo>
                <a:lnTo>
                  <a:pt x="2296966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object 6"/>
          <p:cNvSpPr>
            <a:spLocks/>
          </p:cNvSpPr>
          <p:nvPr userDrawn="1"/>
        </p:nvSpPr>
        <p:spPr bwMode="auto">
          <a:xfrm>
            <a:off x="10231980" y="607344"/>
            <a:ext cx="740820" cy="2977800"/>
          </a:xfrm>
          <a:custGeom>
            <a:avLst/>
            <a:gdLst>
              <a:gd name="T0" fmla="*/ 1350741 w 1357630"/>
              <a:gd name="T1" fmla="*/ 0 h 5455920"/>
              <a:gd name="T2" fmla="*/ 0 w 1357630"/>
              <a:gd name="T3" fmla="*/ 795266 h 5455920"/>
              <a:gd name="T4" fmla="*/ 0 w 1357630"/>
              <a:gd name="T5" fmla="*/ 5462365 h 5455920"/>
              <a:gd name="T6" fmla="*/ 1350741 w 1357630"/>
              <a:gd name="T7" fmla="*/ 4675757 h 5455920"/>
              <a:gd name="T8" fmla="*/ 1350741 w 1357630"/>
              <a:gd name="T9" fmla="*/ 0 h 54559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7630" h="5455920">
                <a:moveTo>
                  <a:pt x="1357403" y="0"/>
                </a:moveTo>
                <a:lnTo>
                  <a:pt x="0" y="794300"/>
                </a:lnTo>
                <a:lnTo>
                  <a:pt x="0" y="5455708"/>
                </a:lnTo>
                <a:lnTo>
                  <a:pt x="1357403" y="4670056"/>
                </a:lnTo>
                <a:lnTo>
                  <a:pt x="135740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7"/>
          <p:cNvSpPr>
            <a:spLocks/>
          </p:cNvSpPr>
          <p:nvPr userDrawn="1"/>
        </p:nvSpPr>
        <p:spPr bwMode="auto">
          <a:xfrm>
            <a:off x="9200031" y="451392"/>
            <a:ext cx="1006822" cy="3133752"/>
          </a:xfrm>
          <a:custGeom>
            <a:avLst/>
            <a:gdLst>
              <a:gd name="T0" fmla="*/ 0 w 1844675"/>
              <a:gd name="T1" fmla="*/ 0 h 5741034"/>
              <a:gd name="T2" fmla="*/ 0 w 1844675"/>
              <a:gd name="T3" fmla="*/ 4689399 h 5741034"/>
              <a:gd name="T4" fmla="*/ 1844289 w 1844675"/>
              <a:gd name="T5" fmla="*/ 5760560 h 5741034"/>
              <a:gd name="T6" fmla="*/ 1844289 w 1844675"/>
              <a:gd name="T7" fmla="*/ 1083402 h 5741034"/>
              <a:gd name="T8" fmla="*/ 0 w 1844675"/>
              <a:gd name="T9" fmla="*/ 0 h 57410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4675" h="5741034">
                <a:moveTo>
                  <a:pt x="0" y="0"/>
                </a:moveTo>
                <a:lnTo>
                  <a:pt x="0" y="4673082"/>
                </a:lnTo>
                <a:lnTo>
                  <a:pt x="1844289" y="5740516"/>
                </a:lnTo>
                <a:lnTo>
                  <a:pt x="1844289" y="1079632"/>
                </a:lnTo>
                <a:lnTo>
                  <a:pt x="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8"/>
          <p:cNvSpPr>
            <a:spLocks/>
          </p:cNvSpPr>
          <p:nvPr userDrawn="1"/>
        </p:nvSpPr>
        <p:spPr bwMode="auto">
          <a:xfrm>
            <a:off x="10251043" y="0"/>
            <a:ext cx="721758" cy="4025273"/>
          </a:xfrm>
          <a:custGeom>
            <a:avLst/>
            <a:gdLst>
              <a:gd name="T0" fmla="*/ 1328705 w 1322069"/>
              <a:gd name="T1" fmla="*/ 0 h 7375525"/>
              <a:gd name="T2" fmla="*/ 495026 w 1322069"/>
              <a:gd name="T3" fmla="*/ 0 h 7375525"/>
              <a:gd name="T4" fmla="*/ 1328705 w 1322069"/>
              <a:gd name="T5" fmla="*/ 482090 h 7375525"/>
              <a:gd name="T6" fmla="*/ 1328705 w 1322069"/>
              <a:gd name="T7" fmla="*/ 0 h 7375525"/>
              <a:gd name="T8" fmla="*/ 1328705 w 1322069"/>
              <a:gd name="T9" fmla="*/ 5841183 h 7375525"/>
              <a:gd name="T10" fmla="*/ 0 w 1322069"/>
              <a:gd name="T11" fmla="*/ 6608751 h 7375525"/>
              <a:gd name="T12" fmla="*/ 1328705 w 1322069"/>
              <a:gd name="T13" fmla="*/ 7375304 h 7375525"/>
              <a:gd name="T14" fmla="*/ 1328705 w 1322069"/>
              <a:gd name="T15" fmla="*/ 5841183 h 737552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22069" h="7375525">
                <a:moveTo>
                  <a:pt x="1322012" y="0"/>
                </a:moveTo>
                <a:lnTo>
                  <a:pt x="492529" y="0"/>
                </a:lnTo>
                <a:lnTo>
                  <a:pt x="1322012" y="482090"/>
                </a:lnTo>
                <a:lnTo>
                  <a:pt x="1322012" y="0"/>
                </a:lnTo>
                <a:close/>
              </a:path>
              <a:path w="1322069" h="7375525">
                <a:moveTo>
                  <a:pt x="1322012" y="5841183"/>
                </a:moveTo>
                <a:lnTo>
                  <a:pt x="0" y="6608751"/>
                </a:lnTo>
                <a:lnTo>
                  <a:pt x="1322012" y="7375304"/>
                </a:lnTo>
                <a:lnTo>
                  <a:pt x="1322012" y="5841183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9"/>
          <p:cNvSpPr>
            <a:spLocks/>
          </p:cNvSpPr>
          <p:nvPr userDrawn="1"/>
        </p:nvSpPr>
        <p:spPr bwMode="auto">
          <a:xfrm>
            <a:off x="6789551" y="1"/>
            <a:ext cx="3380911" cy="4285190"/>
          </a:xfrm>
          <a:custGeom>
            <a:avLst/>
            <a:gdLst>
              <a:gd name="T0" fmla="*/ 5690066 w 6195059"/>
              <a:gd name="T1" fmla="*/ 0 h 7851140"/>
              <a:gd name="T2" fmla="*/ 1378766 w 6195059"/>
              <a:gd name="T3" fmla="*/ 0 h 7851140"/>
              <a:gd name="T4" fmla="*/ 0 w 6195059"/>
              <a:gd name="T5" fmla="*/ 801832 h 7851140"/>
              <a:gd name="T6" fmla="*/ 0 w 6195059"/>
              <a:gd name="T7" fmla="*/ 5510071 h 7851140"/>
              <a:gd name="T8" fmla="*/ 4044076 w 6195059"/>
              <a:gd name="T9" fmla="*/ 7864142 h 7851140"/>
              <a:gd name="T10" fmla="*/ 6181547 w 6195059"/>
              <a:gd name="T11" fmla="*/ 6619986 h 7851140"/>
              <a:gd name="T12" fmla="*/ 4351425 w 6195059"/>
              <a:gd name="T13" fmla="*/ 5553319 h 7851140"/>
              <a:gd name="T14" fmla="*/ 4345606 w 6195059"/>
              <a:gd name="T15" fmla="*/ 5546571 h 7851140"/>
              <a:gd name="T16" fmla="*/ 4345606 w 6195059"/>
              <a:gd name="T17" fmla="*/ 784398 h 7851140"/>
              <a:gd name="T18" fmla="*/ 5690066 w 6195059"/>
              <a:gd name="T19" fmla="*/ 0 h 7851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195059" h="7851140">
                <a:moveTo>
                  <a:pt x="5702308" y="0"/>
                </a:moveTo>
                <a:lnTo>
                  <a:pt x="1381727" y="0"/>
                </a:lnTo>
                <a:lnTo>
                  <a:pt x="0" y="800467"/>
                </a:lnTo>
                <a:lnTo>
                  <a:pt x="0" y="5500722"/>
                </a:lnTo>
                <a:lnTo>
                  <a:pt x="4052777" y="7850797"/>
                </a:lnTo>
                <a:lnTo>
                  <a:pt x="6194848" y="6608751"/>
                </a:lnTo>
                <a:lnTo>
                  <a:pt x="4360788" y="5543894"/>
                </a:lnTo>
                <a:lnTo>
                  <a:pt x="4354956" y="5537161"/>
                </a:lnTo>
                <a:lnTo>
                  <a:pt x="4354956" y="783075"/>
                </a:lnTo>
                <a:lnTo>
                  <a:pt x="5702308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object 10"/>
          <p:cNvSpPr>
            <a:spLocks/>
          </p:cNvSpPr>
          <p:nvPr userDrawn="1"/>
        </p:nvSpPr>
        <p:spPr bwMode="auto">
          <a:xfrm>
            <a:off x="6802548" y="590017"/>
            <a:ext cx="4170253" cy="2406846"/>
          </a:xfrm>
          <a:custGeom>
            <a:avLst/>
            <a:gdLst>
              <a:gd name="T0" fmla="*/ 7633924 w 7640955"/>
              <a:gd name="T1" fmla="*/ 0 h 4408805"/>
              <a:gd name="T2" fmla="*/ 0 w 7640955"/>
              <a:gd name="T3" fmla="*/ 4435402 h 44088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640955" h="4408805">
                <a:moveTo>
                  <a:pt x="7640602" y="0"/>
                </a:moveTo>
                <a:lnTo>
                  <a:pt x="0" y="4408656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object 11"/>
          <p:cNvSpPr>
            <a:spLocks/>
          </p:cNvSpPr>
          <p:nvPr userDrawn="1"/>
        </p:nvSpPr>
        <p:spPr bwMode="auto">
          <a:xfrm>
            <a:off x="10969334" y="294575"/>
            <a:ext cx="0" cy="644598"/>
          </a:xfrm>
          <a:custGeom>
            <a:avLst/>
            <a:gdLst>
              <a:gd name="T0" fmla="*/ 1193609 h 1180464"/>
              <a:gd name="T1" fmla="*/ 0 h 1180464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80464">
                <a:moveTo>
                  <a:pt x="0" y="1180183"/>
                </a:move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object 12"/>
          <p:cNvSpPr>
            <a:spLocks/>
          </p:cNvSpPr>
          <p:nvPr userDrawn="1"/>
        </p:nvSpPr>
        <p:spPr bwMode="auto">
          <a:xfrm>
            <a:off x="10710264" y="939173"/>
            <a:ext cx="262536" cy="149021"/>
          </a:xfrm>
          <a:custGeom>
            <a:avLst/>
            <a:gdLst>
              <a:gd name="T0" fmla="*/ 462098 w 481965"/>
              <a:gd name="T1" fmla="*/ 6265 h 273685"/>
              <a:gd name="T2" fmla="*/ 451252 w 481965"/>
              <a:gd name="T3" fmla="*/ 0 h 273685"/>
              <a:gd name="T4" fmla="*/ 0 w 481965"/>
              <a:gd name="T5" fmla="*/ 260547 h 2736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1965" h="273685">
                <a:moveTo>
                  <a:pt x="481710" y="6580"/>
                </a:moveTo>
                <a:lnTo>
                  <a:pt x="470404" y="0"/>
                </a:lnTo>
                <a:lnTo>
                  <a:pt x="0" y="273572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object 13"/>
          <p:cNvSpPr>
            <a:spLocks/>
          </p:cNvSpPr>
          <p:nvPr userDrawn="1"/>
        </p:nvSpPr>
        <p:spPr bwMode="auto">
          <a:xfrm>
            <a:off x="10461592" y="1"/>
            <a:ext cx="511208" cy="295441"/>
          </a:xfrm>
          <a:custGeom>
            <a:avLst/>
            <a:gdLst>
              <a:gd name="T0" fmla="*/ 0 w 936625"/>
              <a:gd name="T1" fmla="*/ 0 h 541020"/>
              <a:gd name="T2" fmla="*/ 936565 w 936625"/>
              <a:gd name="T3" fmla="*/ 547170 h 5410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36625" h="541020">
                <a:moveTo>
                  <a:pt x="0" y="0"/>
                </a:moveTo>
                <a:lnTo>
                  <a:pt x="936565" y="54046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2" name="object 14"/>
          <p:cNvSpPr>
            <a:spLocks/>
          </p:cNvSpPr>
          <p:nvPr userDrawn="1"/>
        </p:nvSpPr>
        <p:spPr bwMode="auto">
          <a:xfrm>
            <a:off x="6802548" y="1"/>
            <a:ext cx="4170253" cy="4273062"/>
          </a:xfrm>
          <a:custGeom>
            <a:avLst/>
            <a:gdLst>
              <a:gd name="T0" fmla="*/ 7633924 w 7640955"/>
              <a:gd name="T1" fmla="*/ 5750892 h 7830184"/>
              <a:gd name="T2" fmla="*/ 4050966 w 7640955"/>
              <a:gd name="T3" fmla="*/ 7816813 h 7830184"/>
              <a:gd name="T4" fmla="*/ 0 w 7640955"/>
              <a:gd name="T5" fmla="*/ 5481028 h 7830184"/>
              <a:gd name="T6" fmla="*/ 0 w 7640955"/>
              <a:gd name="T7" fmla="*/ 809394 h 7830184"/>
              <a:gd name="T8" fmla="*/ 1403782 w 7640955"/>
              <a:gd name="T9" fmla="*/ 0 h 7830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40955" h="7830184">
                <a:moveTo>
                  <a:pt x="7640602" y="5760678"/>
                </a:moveTo>
                <a:lnTo>
                  <a:pt x="4054515" y="7830116"/>
                </a:lnTo>
                <a:lnTo>
                  <a:pt x="0" y="5490354"/>
                </a:lnTo>
                <a:lnTo>
                  <a:pt x="0" y="810780"/>
                </a:lnTo>
                <a:lnTo>
                  <a:pt x="140500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object 15"/>
          <p:cNvSpPr>
            <a:spLocks/>
          </p:cNvSpPr>
          <p:nvPr userDrawn="1"/>
        </p:nvSpPr>
        <p:spPr bwMode="auto">
          <a:xfrm>
            <a:off x="10461592" y="1"/>
            <a:ext cx="511208" cy="295441"/>
          </a:xfrm>
          <a:custGeom>
            <a:avLst/>
            <a:gdLst>
              <a:gd name="T0" fmla="*/ 0 w 937259"/>
              <a:gd name="T1" fmla="*/ 0 h 541020"/>
              <a:gd name="T2" fmla="*/ 923921 w 937259"/>
              <a:gd name="T3" fmla="*/ 547410 h 5410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37259" h="541020">
                <a:moveTo>
                  <a:pt x="0" y="0"/>
                </a:moveTo>
                <a:lnTo>
                  <a:pt x="937144" y="540697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object 16"/>
          <p:cNvSpPr>
            <a:spLocks/>
          </p:cNvSpPr>
          <p:nvPr userDrawn="1"/>
        </p:nvSpPr>
        <p:spPr bwMode="auto">
          <a:xfrm>
            <a:off x="8532859" y="2"/>
            <a:ext cx="2439941" cy="2775930"/>
          </a:xfrm>
          <a:custGeom>
            <a:avLst/>
            <a:gdLst>
              <a:gd name="T0" fmla="*/ 4457624 w 4471034"/>
              <a:gd name="T1" fmla="*/ 3931083 h 5086350"/>
              <a:gd name="T2" fmla="*/ 2462339 w 4471034"/>
              <a:gd name="T3" fmla="*/ 5085739 h 5086350"/>
              <a:gd name="T4" fmla="*/ 0 w 4471034"/>
              <a:gd name="T5" fmla="*/ 3660808 h 5086350"/>
              <a:gd name="T6" fmla="*/ 0 w 4471034"/>
              <a:gd name="T7" fmla="*/ 810968 h 5086350"/>
              <a:gd name="T8" fmla="*/ 1401409 w 4471034"/>
              <a:gd name="T9" fmla="*/ 0 h 5086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71034" h="5086350">
                <a:moveTo>
                  <a:pt x="4470919" y="3931083"/>
                </a:moveTo>
                <a:lnTo>
                  <a:pt x="2469683" y="5085739"/>
                </a:lnTo>
                <a:lnTo>
                  <a:pt x="0" y="3660808"/>
                </a:lnTo>
                <a:lnTo>
                  <a:pt x="0" y="810968"/>
                </a:lnTo>
                <a:lnTo>
                  <a:pt x="1405588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object 17"/>
          <p:cNvSpPr>
            <a:spLocks/>
          </p:cNvSpPr>
          <p:nvPr userDrawn="1"/>
        </p:nvSpPr>
        <p:spPr bwMode="auto">
          <a:xfrm>
            <a:off x="10108078" y="119564"/>
            <a:ext cx="864722" cy="323166"/>
          </a:xfrm>
          <a:custGeom>
            <a:avLst/>
            <a:gdLst>
              <a:gd name="T0" fmla="*/ 0 w 1584959"/>
              <a:gd name="T1" fmla="*/ 572853 h 593090"/>
              <a:gd name="T2" fmla="*/ 1018121 w 1584959"/>
              <a:gd name="T3" fmla="*/ 0 h 593090"/>
              <a:gd name="T4" fmla="*/ 1571695 w 1584959"/>
              <a:gd name="T5" fmla="*/ 311479 h 5930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4959" h="593090">
                <a:moveTo>
                  <a:pt x="0" y="592505"/>
                </a:moveTo>
                <a:lnTo>
                  <a:pt x="1026712" y="0"/>
                </a:lnTo>
                <a:lnTo>
                  <a:pt x="1584954" y="322166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object 18"/>
          <p:cNvSpPr>
            <a:spLocks/>
          </p:cNvSpPr>
          <p:nvPr userDrawn="1"/>
        </p:nvSpPr>
        <p:spPr bwMode="auto">
          <a:xfrm>
            <a:off x="10108078" y="442728"/>
            <a:ext cx="864722" cy="970363"/>
          </a:xfrm>
          <a:custGeom>
            <a:avLst/>
            <a:gdLst>
              <a:gd name="T0" fmla="*/ 1571695 w 1584959"/>
              <a:gd name="T1" fmla="*/ 1455366 h 1778000"/>
              <a:gd name="T2" fmla="*/ 1018121 w 1584959"/>
              <a:gd name="T3" fmla="*/ 1777527 h 1778000"/>
              <a:gd name="T4" fmla="*/ 0 w 1584959"/>
              <a:gd name="T5" fmla="*/ 1185031 h 1778000"/>
              <a:gd name="T6" fmla="*/ 0 w 1584959"/>
              <a:gd name="T7" fmla="*/ 0 h 177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84959" h="1778000">
                <a:moveTo>
                  <a:pt x="1584954" y="1455366"/>
                </a:moveTo>
                <a:lnTo>
                  <a:pt x="1026712" y="1777527"/>
                </a:lnTo>
                <a:lnTo>
                  <a:pt x="0" y="1185031"/>
                </a:ln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object 19"/>
          <p:cNvSpPr>
            <a:spLocks/>
          </p:cNvSpPr>
          <p:nvPr userDrawn="1"/>
        </p:nvSpPr>
        <p:spPr bwMode="auto">
          <a:xfrm>
            <a:off x="10712864" y="291977"/>
            <a:ext cx="259937" cy="149886"/>
          </a:xfrm>
          <a:custGeom>
            <a:avLst/>
            <a:gdLst>
              <a:gd name="T0" fmla="*/ 0 w 476250"/>
              <a:gd name="T1" fmla="*/ 268174 h 274955"/>
              <a:gd name="T2" fmla="*/ 476119 w 476250"/>
              <a:gd name="T3" fmla="*/ 0 h 27495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76250" h="274955">
                <a:moveTo>
                  <a:pt x="0" y="274771"/>
                </a:moveTo>
                <a:lnTo>
                  <a:pt x="476119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8" name="object 20"/>
          <p:cNvSpPr>
            <a:spLocks/>
          </p:cNvSpPr>
          <p:nvPr userDrawn="1"/>
        </p:nvSpPr>
        <p:spPr bwMode="auto">
          <a:xfrm>
            <a:off x="10712864" y="441862"/>
            <a:ext cx="259937" cy="796218"/>
          </a:xfrm>
          <a:custGeom>
            <a:avLst/>
            <a:gdLst>
              <a:gd name="T0" fmla="*/ 476119 w 476250"/>
              <a:gd name="T1" fmla="*/ 1439937 h 1459864"/>
              <a:gd name="T2" fmla="*/ 0 w 476250"/>
              <a:gd name="T3" fmla="*/ 1168909 h 1459864"/>
              <a:gd name="T4" fmla="*/ 0 w 476250"/>
              <a:gd name="T5" fmla="*/ 0 h 14598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6250" h="1459864">
                <a:moveTo>
                  <a:pt x="476119" y="1459777"/>
                </a:moveTo>
                <a:lnTo>
                  <a:pt x="0" y="1185011"/>
                </a:ln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9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pic>
        <p:nvPicPr>
          <p:cNvPr id="32" name="Picture 31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33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148569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8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782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83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88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"/>
          <p:cNvSpPr>
            <a:spLocks/>
          </p:cNvSpPr>
          <p:nvPr userDrawn="1"/>
        </p:nvSpPr>
        <p:spPr bwMode="auto">
          <a:xfrm>
            <a:off x="7800705" y="573555"/>
            <a:ext cx="2693812" cy="1567309"/>
          </a:xfrm>
          <a:custGeom>
            <a:avLst/>
            <a:gdLst>
              <a:gd name="T0" fmla="*/ 2453277 w 4935855"/>
              <a:gd name="T1" fmla="*/ 0 h 2872740"/>
              <a:gd name="T2" fmla="*/ 0 w 4935855"/>
              <a:gd name="T3" fmla="*/ 1411927 h 2872740"/>
              <a:gd name="T4" fmla="*/ 2474727 w 4935855"/>
              <a:gd name="T5" fmla="*/ 2852470 h 2872740"/>
              <a:gd name="T6" fmla="*/ 4928564 w 4935855"/>
              <a:gd name="T7" fmla="*/ 1424666 h 2872740"/>
              <a:gd name="T8" fmla="*/ 2453277 w 4935855"/>
              <a:gd name="T9" fmla="*/ 0 h 2872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35855" h="2872740">
                <a:moveTo>
                  <a:pt x="2456595" y="0"/>
                </a:moveTo>
                <a:lnTo>
                  <a:pt x="0" y="1421789"/>
                </a:lnTo>
                <a:lnTo>
                  <a:pt x="2478081" y="2872394"/>
                </a:lnTo>
                <a:lnTo>
                  <a:pt x="4935242" y="1434616"/>
                </a:lnTo>
                <a:lnTo>
                  <a:pt x="2456595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object 3"/>
          <p:cNvSpPr>
            <a:spLocks/>
          </p:cNvSpPr>
          <p:nvPr userDrawn="1"/>
        </p:nvSpPr>
        <p:spPr bwMode="auto">
          <a:xfrm>
            <a:off x="9158442" y="1386234"/>
            <a:ext cx="1341274" cy="4202884"/>
          </a:xfrm>
          <a:custGeom>
            <a:avLst/>
            <a:gdLst>
              <a:gd name="T0" fmla="*/ 2456982 w 2457450"/>
              <a:gd name="T1" fmla="*/ 0 h 7700645"/>
              <a:gd name="T2" fmla="*/ 0 w 2457450"/>
              <a:gd name="T3" fmla="*/ 1438975 h 7700645"/>
              <a:gd name="T4" fmla="*/ 0 w 2457450"/>
              <a:gd name="T5" fmla="*/ 7707145 h 7700645"/>
              <a:gd name="T6" fmla="*/ 2456982 w 2457450"/>
              <a:gd name="T7" fmla="*/ 6283823 h 7700645"/>
              <a:gd name="T8" fmla="*/ 2456982 w 2457450"/>
              <a:gd name="T9" fmla="*/ 0 h 7700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7450" h="7700645">
                <a:moveTo>
                  <a:pt x="2456982" y="0"/>
                </a:moveTo>
                <a:lnTo>
                  <a:pt x="0" y="1437736"/>
                </a:lnTo>
                <a:lnTo>
                  <a:pt x="0" y="7700467"/>
                </a:lnTo>
                <a:lnTo>
                  <a:pt x="2456982" y="6278384"/>
                </a:lnTo>
                <a:lnTo>
                  <a:pt x="2456982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1" name="object 4"/>
          <p:cNvSpPr>
            <a:spLocks/>
          </p:cNvSpPr>
          <p:nvPr userDrawn="1"/>
        </p:nvSpPr>
        <p:spPr bwMode="auto">
          <a:xfrm>
            <a:off x="7772113" y="1379302"/>
            <a:ext cx="1352538" cy="4208948"/>
          </a:xfrm>
          <a:custGeom>
            <a:avLst/>
            <a:gdLst>
              <a:gd name="T0" fmla="*/ 0 w 2478405"/>
              <a:gd name="T1" fmla="*/ 0 h 7712709"/>
              <a:gd name="T2" fmla="*/ 0 w 2478405"/>
              <a:gd name="T3" fmla="*/ 6267596 h 7712709"/>
              <a:gd name="T4" fmla="*/ 2471214 w 2478405"/>
              <a:gd name="T5" fmla="*/ 7699257 h 7712709"/>
              <a:gd name="T6" fmla="*/ 2471214 w 2478405"/>
              <a:gd name="T7" fmla="*/ 1448022 h 7712709"/>
              <a:gd name="T8" fmla="*/ 0 w 2478405"/>
              <a:gd name="T9" fmla="*/ 0 h 77127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8405" h="7712709">
                <a:moveTo>
                  <a:pt x="0" y="0"/>
                </a:moveTo>
                <a:lnTo>
                  <a:pt x="0" y="6278426"/>
                </a:lnTo>
                <a:lnTo>
                  <a:pt x="2477861" y="7712560"/>
                </a:lnTo>
                <a:lnTo>
                  <a:pt x="2477861" y="1450521"/>
                </a:lnTo>
                <a:lnTo>
                  <a:pt x="0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2" name="object 5"/>
          <p:cNvSpPr>
            <a:spLocks/>
          </p:cNvSpPr>
          <p:nvPr userDrawn="1"/>
        </p:nvSpPr>
        <p:spPr bwMode="auto">
          <a:xfrm>
            <a:off x="9169706" y="0"/>
            <a:ext cx="1803095" cy="6172200"/>
          </a:xfrm>
          <a:custGeom>
            <a:avLst/>
            <a:gdLst>
              <a:gd name="T0" fmla="*/ 3296641 w 3303905"/>
              <a:gd name="T1" fmla="*/ 0 h 11308715"/>
              <a:gd name="T2" fmla="*/ 1746209 w 3303905"/>
              <a:gd name="T3" fmla="*/ 0 h 11308715"/>
              <a:gd name="T4" fmla="*/ 0 w 3303905"/>
              <a:gd name="T5" fmla="*/ 1015721 h 11308715"/>
              <a:gd name="T6" fmla="*/ 2494210 w 3303905"/>
              <a:gd name="T7" fmla="*/ 2469985 h 11308715"/>
              <a:gd name="T8" fmla="*/ 2494210 w 3303905"/>
              <a:gd name="T9" fmla="*/ 8864773 h 11308715"/>
              <a:gd name="T10" fmla="*/ 2486399 w 3303905"/>
              <a:gd name="T11" fmla="*/ 8873832 h 11308715"/>
              <a:gd name="T12" fmla="*/ 27255 w 3303905"/>
              <a:gd name="T13" fmla="*/ 10306176 h 11308715"/>
              <a:gd name="T14" fmla="*/ 1773402 w 3303905"/>
              <a:gd name="T15" fmla="*/ 11321897 h 11308715"/>
              <a:gd name="T16" fmla="*/ 3296641 w 3303905"/>
              <a:gd name="T17" fmla="*/ 11321897 h 11308715"/>
              <a:gd name="T18" fmla="*/ 3296641 w 3303905"/>
              <a:gd name="T19" fmla="*/ 0 h 11308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03905" h="11308715">
                <a:moveTo>
                  <a:pt x="3303313" y="0"/>
                </a:moveTo>
                <a:lnTo>
                  <a:pt x="1749737" y="0"/>
                </a:lnTo>
                <a:lnTo>
                  <a:pt x="0" y="1014524"/>
                </a:lnTo>
                <a:lnTo>
                  <a:pt x="2499253" y="2467066"/>
                </a:lnTo>
                <a:lnTo>
                  <a:pt x="2499253" y="8854327"/>
                </a:lnTo>
                <a:lnTo>
                  <a:pt x="2491431" y="8863374"/>
                </a:lnTo>
                <a:lnTo>
                  <a:pt x="27318" y="10294032"/>
                </a:lnTo>
                <a:lnTo>
                  <a:pt x="1776993" y="11308556"/>
                </a:lnTo>
                <a:lnTo>
                  <a:pt x="3303313" y="11308556"/>
                </a:lnTo>
                <a:lnTo>
                  <a:pt x="330331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8" y="1585051"/>
            <a:ext cx="7155072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745826"/>
            <a:ext cx="7153193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3" y="656630"/>
            <a:ext cx="876085" cy="333277"/>
          </a:xfrm>
          <a:prstGeom prst="rect">
            <a:avLst/>
          </a:prstGeom>
        </p:spPr>
      </p:pic>
      <p:pic>
        <p:nvPicPr>
          <p:cNvPr id="14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3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5700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264067" y="5781717"/>
            <a:ext cx="354852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  <a:endParaRPr lang="en-US" sz="1000" b="1" kern="0" dirty="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390568" y="5884140"/>
            <a:ext cx="2510971" cy="2880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NVIDIA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580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>
            <a:spLocks noChangeArrowheads="1"/>
          </p:cNvSpPr>
          <p:nvPr userDrawn="1"/>
        </p:nvSpPr>
        <p:spPr bwMode="auto">
          <a:xfrm>
            <a:off x="7201116" y="204471"/>
            <a:ext cx="3771684" cy="595300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249514" eaLnBrk="1" hangingPunct="1">
              <a:defRPr/>
            </a:pPr>
            <a:endParaRPr lang="en-US" altLang="en-US" sz="96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object 3"/>
          <p:cNvSpPr>
            <a:spLocks/>
          </p:cNvSpPr>
          <p:nvPr userDrawn="1"/>
        </p:nvSpPr>
        <p:spPr bwMode="auto">
          <a:xfrm>
            <a:off x="675719" y="1347246"/>
            <a:ext cx="348316" cy="814412"/>
          </a:xfrm>
          <a:custGeom>
            <a:avLst/>
            <a:gdLst>
              <a:gd name="T0" fmla="*/ 637687 w 638175"/>
              <a:gd name="T1" fmla="*/ 796467 h 1492250"/>
              <a:gd name="T2" fmla="*/ 342774 w 638175"/>
              <a:gd name="T3" fmla="*/ 796467 h 1492250"/>
              <a:gd name="T4" fmla="*/ 321833 w 638175"/>
              <a:gd name="T5" fmla="*/ 796467 h 1492250"/>
              <a:gd name="T6" fmla="*/ 321833 w 638175"/>
              <a:gd name="T7" fmla="*/ 775526 h 1492250"/>
              <a:gd name="T8" fmla="*/ 322567 w 638175"/>
              <a:gd name="T9" fmla="*/ 736408 h 1492250"/>
              <a:gd name="T10" fmla="*/ 328496 w 638175"/>
              <a:gd name="T11" fmla="*/ 663104 h 1492250"/>
              <a:gd name="T12" fmla="*/ 340487 w 638175"/>
              <a:gd name="T13" fmla="*/ 596196 h 1492250"/>
              <a:gd name="T14" fmla="*/ 358679 w 638175"/>
              <a:gd name="T15" fmla="*/ 535474 h 1492250"/>
              <a:gd name="T16" fmla="*/ 383211 w 638175"/>
              <a:gd name="T17" fmla="*/ 480725 h 1492250"/>
              <a:gd name="T18" fmla="*/ 414223 w 638175"/>
              <a:gd name="T19" fmla="*/ 431736 h 1492250"/>
              <a:gd name="T20" fmla="*/ 451853 w 638175"/>
              <a:gd name="T21" fmla="*/ 388297 h 1492250"/>
              <a:gd name="T22" fmla="*/ 496241 w 638175"/>
              <a:gd name="T23" fmla="*/ 350196 h 1492250"/>
              <a:gd name="T24" fmla="*/ 547525 w 638175"/>
              <a:gd name="T25" fmla="*/ 317220 h 1492250"/>
              <a:gd name="T26" fmla="*/ 605845 w 638175"/>
              <a:gd name="T27" fmla="*/ 289157 h 1492250"/>
              <a:gd name="T28" fmla="*/ 637687 w 638175"/>
              <a:gd name="T29" fmla="*/ 276902 h 1492250"/>
              <a:gd name="T30" fmla="*/ 637687 w 638175"/>
              <a:gd name="T31" fmla="*/ 0 h 1492250"/>
              <a:gd name="T32" fmla="*/ 580955 w 638175"/>
              <a:gd name="T33" fmla="*/ 11292 h 1492250"/>
              <a:gd name="T34" fmla="*/ 526105 w 638175"/>
              <a:gd name="T35" fmla="*/ 26367 h 1492250"/>
              <a:gd name="T36" fmla="*/ 473260 w 638175"/>
              <a:gd name="T37" fmla="*/ 45080 h 1492250"/>
              <a:gd name="T38" fmla="*/ 422542 w 638175"/>
              <a:gd name="T39" fmla="*/ 67285 h 1492250"/>
              <a:gd name="T40" fmla="*/ 374073 w 638175"/>
              <a:gd name="T41" fmla="*/ 92840 h 1492250"/>
              <a:gd name="T42" fmla="*/ 327975 w 638175"/>
              <a:gd name="T43" fmla="*/ 121598 h 1492250"/>
              <a:gd name="T44" fmla="*/ 284370 w 638175"/>
              <a:gd name="T45" fmla="*/ 153415 h 1492250"/>
              <a:gd name="T46" fmla="*/ 243381 w 638175"/>
              <a:gd name="T47" fmla="*/ 188146 h 1492250"/>
              <a:gd name="T48" fmla="*/ 205130 w 638175"/>
              <a:gd name="T49" fmla="*/ 225648 h 1492250"/>
              <a:gd name="T50" fmla="*/ 169739 w 638175"/>
              <a:gd name="T51" fmla="*/ 265774 h 1492250"/>
              <a:gd name="T52" fmla="*/ 137330 w 638175"/>
              <a:gd name="T53" fmla="*/ 308381 h 1492250"/>
              <a:gd name="T54" fmla="*/ 108025 w 638175"/>
              <a:gd name="T55" fmla="*/ 353324 h 1492250"/>
              <a:gd name="T56" fmla="*/ 81947 w 638175"/>
              <a:gd name="T57" fmla="*/ 400458 h 1492250"/>
              <a:gd name="T58" fmla="*/ 59217 w 638175"/>
              <a:gd name="T59" fmla="*/ 449639 h 1492250"/>
              <a:gd name="T60" fmla="*/ 39958 w 638175"/>
              <a:gd name="T61" fmla="*/ 500721 h 1492250"/>
              <a:gd name="T62" fmla="*/ 24291 w 638175"/>
              <a:gd name="T63" fmla="*/ 553561 h 1492250"/>
              <a:gd name="T64" fmla="*/ 12340 w 638175"/>
              <a:gd name="T65" fmla="*/ 608013 h 1492250"/>
              <a:gd name="T66" fmla="*/ 4227 w 638175"/>
              <a:gd name="T67" fmla="*/ 663933 h 1492250"/>
              <a:gd name="T68" fmla="*/ 72 w 638175"/>
              <a:gd name="T69" fmla="*/ 721177 h 1492250"/>
              <a:gd name="T70" fmla="*/ 0 w 638175"/>
              <a:gd name="T71" fmla="*/ 779599 h 1492250"/>
              <a:gd name="T72" fmla="*/ 0 w 638175"/>
              <a:gd name="T73" fmla="*/ 815224 h 1492250"/>
              <a:gd name="T74" fmla="*/ 0 w 638175"/>
              <a:gd name="T75" fmla="*/ 886475 h 1492250"/>
              <a:gd name="T76" fmla="*/ 1 w 638175"/>
              <a:gd name="T77" fmla="*/ 957726 h 1492250"/>
              <a:gd name="T78" fmla="*/ 2 w 638175"/>
              <a:gd name="T79" fmla="*/ 1028977 h 1492250"/>
              <a:gd name="T80" fmla="*/ 4 w 638175"/>
              <a:gd name="T81" fmla="*/ 1100229 h 1492250"/>
              <a:gd name="T82" fmla="*/ 5 w 638175"/>
              <a:gd name="T83" fmla="*/ 1135855 h 1492250"/>
              <a:gd name="T84" fmla="*/ 6 w 638175"/>
              <a:gd name="T85" fmla="*/ 1171481 h 1492250"/>
              <a:gd name="T86" fmla="*/ 7 w 638175"/>
              <a:gd name="T87" fmla="*/ 1242733 h 1492250"/>
              <a:gd name="T88" fmla="*/ 8 w 638175"/>
              <a:gd name="T89" fmla="*/ 1313984 h 1492250"/>
              <a:gd name="T90" fmla="*/ 9 w 638175"/>
              <a:gd name="T91" fmla="*/ 1385235 h 1492250"/>
              <a:gd name="T92" fmla="*/ 10 w 638175"/>
              <a:gd name="T93" fmla="*/ 1456486 h 1492250"/>
              <a:gd name="T94" fmla="*/ 10 w 638175"/>
              <a:gd name="T95" fmla="*/ 1492111 h 1492250"/>
              <a:gd name="T96" fmla="*/ 637687 w 638175"/>
              <a:gd name="T97" fmla="*/ 1492111 h 1492250"/>
              <a:gd name="T98" fmla="*/ 637687 w 638175"/>
              <a:gd name="T99" fmla="*/ 796467 h 14922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8175" h="1492250">
                <a:moveTo>
                  <a:pt x="637687" y="796467"/>
                </a:moveTo>
                <a:lnTo>
                  <a:pt x="342774" y="796467"/>
                </a:lnTo>
                <a:lnTo>
                  <a:pt x="321833" y="796467"/>
                </a:lnTo>
                <a:lnTo>
                  <a:pt x="321833" y="775526"/>
                </a:lnTo>
                <a:lnTo>
                  <a:pt x="322567" y="736408"/>
                </a:lnTo>
                <a:lnTo>
                  <a:pt x="328496" y="663104"/>
                </a:lnTo>
                <a:lnTo>
                  <a:pt x="340487" y="596196"/>
                </a:lnTo>
                <a:lnTo>
                  <a:pt x="358679" y="535474"/>
                </a:lnTo>
                <a:lnTo>
                  <a:pt x="383211" y="480725"/>
                </a:lnTo>
                <a:lnTo>
                  <a:pt x="414223" y="431736"/>
                </a:lnTo>
                <a:lnTo>
                  <a:pt x="451853" y="388297"/>
                </a:lnTo>
                <a:lnTo>
                  <a:pt x="496241" y="350196"/>
                </a:lnTo>
                <a:lnTo>
                  <a:pt x="547525" y="317220"/>
                </a:lnTo>
                <a:lnTo>
                  <a:pt x="605845" y="289157"/>
                </a:lnTo>
                <a:lnTo>
                  <a:pt x="637687" y="276902"/>
                </a:lnTo>
                <a:lnTo>
                  <a:pt x="637687" y="0"/>
                </a:lnTo>
                <a:lnTo>
                  <a:pt x="580955" y="11292"/>
                </a:lnTo>
                <a:lnTo>
                  <a:pt x="526105" y="26367"/>
                </a:lnTo>
                <a:lnTo>
                  <a:pt x="473260" y="45080"/>
                </a:lnTo>
                <a:lnTo>
                  <a:pt x="422542" y="67285"/>
                </a:lnTo>
                <a:lnTo>
                  <a:pt x="374073" y="92840"/>
                </a:lnTo>
                <a:lnTo>
                  <a:pt x="327975" y="121598"/>
                </a:lnTo>
                <a:lnTo>
                  <a:pt x="284370" y="153415"/>
                </a:lnTo>
                <a:lnTo>
                  <a:pt x="243381" y="188146"/>
                </a:lnTo>
                <a:lnTo>
                  <a:pt x="205130" y="225648"/>
                </a:lnTo>
                <a:lnTo>
                  <a:pt x="169739" y="265774"/>
                </a:lnTo>
                <a:lnTo>
                  <a:pt x="137330" y="308381"/>
                </a:lnTo>
                <a:lnTo>
                  <a:pt x="108025" y="353324"/>
                </a:lnTo>
                <a:lnTo>
                  <a:pt x="81947" y="400458"/>
                </a:lnTo>
                <a:lnTo>
                  <a:pt x="59217" y="449639"/>
                </a:lnTo>
                <a:lnTo>
                  <a:pt x="39958" y="500721"/>
                </a:lnTo>
                <a:lnTo>
                  <a:pt x="24291" y="553561"/>
                </a:lnTo>
                <a:lnTo>
                  <a:pt x="12340" y="608013"/>
                </a:lnTo>
                <a:lnTo>
                  <a:pt x="4227" y="663933"/>
                </a:lnTo>
                <a:lnTo>
                  <a:pt x="72" y="721177"/>
                </a:lnTo>
                <a:lnTo>
                  <a:pt x="0" y="779599"/>
                </a:lnTo>
                <a:lnTo>
                  <a:pt x="0" y="815224"/>
                </a:lnTo>
                <a:lnTo>
                  <a:pt x="0" y="886475"/>
                </a:lnTo>
                <a:lnTo>
                  <a:pt x="1" y="957726"/>
                </a:lnTo>
                <a:lnTo>
                  <a:pt x="2" y="1028977"/>
                </a:lnTo>
                <a:lnTo>
                  <a:pt x="4" y="1100229"/>
                </a:lnTo>
                <a:lnTo>
                  <a:pt x="5" y="1135855"/>
                </a:lnTo>
                <a:lnTo>
                  <a:pt x="6" y="1171481"/>
                </a:lnTo>
                <a:lnTo>
                  <a:pt x="7" y="1242733"/>
                </a:lnTo>
                <a:lnTo>
                  <a:pt x="8" y="1313984"/>
                </a:lnTo>
                <a:lnTo>
                  <a:pt x="9" y="1385235"/>
                </a:lnTo>
                <a:lnTo>
                  <a:pt x="10" y="1456486"/>
                </a:lnTo>
                <a:lnTo>
                  <a:pt x="10" y="1492111"/>
                </a:lnTo>
                <a:lnTo>
                  <a:pt x="637687" y="1492111"/>
                </a:lnTo>
                <a:lnTo>
                  <a:pt x="637687" y="796467"/>
                </a:lnTo>
                <a:close/>
              </a:path>
            </a:pathLst>
          </a:custGeom>
          <a:noFill/>
          <a:ln w="41883">
            <a:solidFill>
              <a:srgbClr val="00B2E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object 4"/>
          <p:cNvSpPr>
            <a:spLocks/>
          </p:cNvSpPr>
          <p:nvPr userDrawn="1"/>
        </p:nvSpPr>
        <p:spPr bwMode="auto">
          <a:xfrm>
            <a:off x="1231984" y="1347246"/>
            <a:ext cx="348316" cy="814412"/>
          </a:xfrm>
          <a:custGeom>
            <a:avLst/>
            <a:gdLst>
              <a:gd name="T0" fmla="*/ 637687 w 638175"/>
              <a:gd name="T1" fmla="*/ 796467 h 1492250"/>
              <a:gd name="T2" fmla="*/ 342774 w 638175"/>
              <a:gd name="T3" fmla="*/ 796467 h 1492250"/>
              <a:gd name="T4" fmla="*/ 321833 w 638175"/>
              <a:gd name="T5" fmla="*/ 796467 h 1492250"/>
              <a:gd name="T6" fmla="*/ 321833 w 638175"/>
              <a:gd name="T7" fmla="*/ 775526 h 1492250"/>
              <a:gd name="T8" fmla="*/ 322567 w 638175"/>
              <a:gd name="T9" fmla="*/ 736408 h 1492250"/>
              <a:gd name="T10" fmla="*/ 328496 w 638175"/>
              <a:gd name="T11" fmla="*/ 663104 h 1492250"/>
              <a:gd name="T12" fmla="*/ 340487 w 638175"/>
              <a:gd name="T13" fmla="*/ 596196 h 1492250"/>
              <a:gd name="T14" fmla="*/ 358679 w 638175"/>
              <a:gd name="T15" fmla="*/ 535474 h 1492250"/>
              <a:gd name="T16" fmla="*/ 383211 w 638175"/>
              <a:gd name="T17" fmla="*/ 480725 h 1492250"/>
              <a:gd name="T18" fmla="*/ 414223 w 638175"/>
              <a:gd name="T19" fmla="*/ 431736 h 1492250"/>
              <a:gd name="T20" fmla="*/ 451853 w 638175"/>
              <a:gd name="T21" fmla="*/ 388297 h 1492250"/>
              <a:gd name="T22" fmla="*/ 496241 w 638175"/>
              <a:gd name="T23" fmla="*/ 350196 h 1492250"/>
              <a:gd name="T24" fmla="*/ 547525 w 638175"/>
              <a:gd name="T25" fmla="*/ 317220 h 1492250"/>
              <a:gd name="T26" fmla="*/ 605845 w 638175"/>
              <a:gd name="T27" fmla="*/ 289157 h 1492250"/>
              <a:gd name="T28" fmla="*/ 637687 w 638175"/>
              <a:gd name="T29" fmla="*/ 276902 h 1492250"/>
              <a:gd name="T30" fmla="*/ 637687 w 638175"/>
              <a:gd name="T31" fmla="*/ 0 h 1492250"/>
              <a:gd name="T32" fmla="*/ 580953 w 638175"/>
              <a:gd name="T33" fmla="*/ 11292 h 1492250"/>
              <a:gd name="T34" fmla="*/ 526102 w 638175"/>
              <a:gd name="T35" fmla="*/ 26367 h 1492250"/>
              <a:gd name="T36" fmla="*/ 473257 w 638175"/>
              <a:gd name="T37" fmla="*/ 45080 h 1492250"/>
              <a:gd name="T38" fmla="*/ 422538 w 638175"/>
              <a:gd name="T39" fmla="*/ 67285 h 1492250"/>
              <a:gd name="T40" fmla="*/ 374068 w 638175"/>
              <a:gd name="T41" fmla="*/ 92840 h 1492250"/>
              <a:gd name="T42" fmla="*/ 327970 w 638175"/>
              <a:gd name="T43" fmla="*/ 121598 h 1492250"/>
              <a:gd name="T44" fmla="*/ 284366 w 638175"/>
              <a:gd name="T45" fmla="*/ 153415 h 1492250"/>
              <a:gd name="T46" fmla="*/ 243377 w 638175"/>
              <a:gd name="T47" fmla="*/ 188146 h 1492250"/>
              <a:gd name="T48" fmla="*/ 205126 w 638175"/>
              <a:gd name="T49" fmla="*/ 225648 h 1492250"/>
              <a:gd name="T50" fmla="*/ 169735 w 638175"/>
              <a:gd name="T51" fmla="*/ 265774 h 1492250"/>
              <a:gd name="T52" fmla="*/ 137326 w 638175"/>
              <a:gd name="T53" fmla="*/ 308381 h 1492250"/>
              <a:gd name="T54" fmla="*/ 108022 w 638175"/>
              <a:gd name="T55" fmla="*/ 353324 h 1492250"/>
              <a:gd name="T56" fmla="*/ 81944 w 638175"/>
              <a:gd name="T57" fmla="*/ 400458 h 1492250"/>
              <a:gd name="T58" fmla="*/ 59215 w 638175"/>
              <a:gd name="T59" fmla="*/ 449639 h 1492250"/>
              <a:gd name="T60" fmla="*/ 39956 w 638175"/>
              <a:gd name="T61" fmla="*/ 500721 h 1492250"/>
              <a:gd name="T62" fmla="*/ 24290 w 638175"/>
              <a:gd name="T63" fmla="*/ 553561 h 1492250"/>
              <a:gd name="T64" fmla="*/ 12340 w 638175"/>
              <a:gd name="T65" fmla="*/ 608013 h 1492250"/>
              <a:gd name="T66" fmla="*/ 4226 w 638175"/>
              <a:gd name="T67" fmla="*/ 663933 h 1492250"/>
              <a:gd name="T68" fmla="*/ 72 w 638175"/>
              <a:gd name="T69" fmla="*/ 721177 h 1492250"/>
              <a:gd name="T70" fmla="*/ 0 w 638175"/>
              <a:gd name="T71" fmla="*/ 779599 h 1492250"/>
              <a:gd name="T72" fmla="*/ 0 w 638175"/>
              <a:gd name="T73" fmla="*/ 815224 h 1492250"/>
              <a:gd name="T74" fmla="*/ 0 w 638175"/>
              <a:gd name="T75" fmla="*/ 886475 h 1492250"/>
              <a:gd name="T76" fmla="*/ 1 w 638175"/>
              <a:gd name="T77" fmla="*/ 957726 h 1492250"/>
              <a:gd name="T78" fmla="*/ 2 w 638175"/>
              <a:gd name="T79" fmla="*/ 1028977 h 1492250"/>
              <a:gd name="T80" fmla="*/ 4 w 638175"/>
              <a:gd name="T81" fmla="*/ 1100229 h 1492250"/>
              <a:gd name="T82" fmla="*/ 6 w 638175"/>
              <a:gd name="T83" fmla="*/ 1171481 h 1492250"/>
              <a:gd name="T84" fmla="*/ 6 w 638175"/>
              <a:gd name="T85" fmla="*/ 1207107 h 1492250"/>
              <a:gd name="T86" fmla="*/ 8 w 638175"/>
              <a:gd name="T87" fmla="*/ 1278358 h 1492250"/>
              <a:gd name="T88" fmla="*/ 9 w 638175"/>
              <a:gd name="T89" fmla="*/ 1349610 h 1492250"/>
              <a:gd name="T90" fmla="*/ 10 w 638175"/>
              <a:gd name="T91" fmla="*/ 1420861 h 1492250"/>
              <a:gd name="T92" fmla="*/ 10 w 638175"/>
              <a:gd name="T93" fmla="*/ 1492111 h 1492250"/>
              <a:gd name="T94" fmla="*/ 637687 w 638175"/>
              <a:gd name="T95" fmla="*/ 1492111 h 1492250"/>
              <a:gd name="T96" fmla="*/ 637687 w 638175"/>
              <a:gd name="T97" fmla="*/ 796467 h 149225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38175" h="1492250">
                <a:moveTo>
                  <a:pt x="637687" y="796467"/>
                </a:moveTo>
                <a:lnTo>
                  <a:pt x="342774" y="796467"/>
                </a:lnTo>
                <a:lnTo>
                  <a:pt x="321833" y="796467"/>
                </a:lnTo>
                <a:lnTo>
                  <a:pt x="321833" y="775526"/>
                </a:lnTo>
                <a:lnTo>
                  <a:pt x="322567" y="736408"/>
                </a:lnTo>
                <a:lnTo>
                  <a:pt x="328496" y="663104"/>
                </a:lnTo>
                <a:lnTo>
                  <a:pt x="340487" y="596196"/>
                </a:lnTo>
                <a:lnTo>
                  <a:pt x="358679" y="535474"/>
                </a:lnTo>
                <a:lnTo>
                  <a:pt x="383211" y="480725"/>
                </a:lnTo>
                <a:lnTo>
                  <a:pt x="414223" y="431736"/>
                </a:lnTo>
                <a:lnTo>
                  <a:pt x="451853" y="388297"/>
                </a:lnTo>
                <a:lnTo>
                  <a:pt x="496241" y="350196"/>
                </a:lnTo>
                <a:lnTo>
                  <a:pt x="547525" y="317220"/>
                </a:lnTo>
                <a:lnTo>
                  <a:pt x="605845" y="289157"/>
                </a:lnTo>
                <a:lnTo>
                  <a:pt x="637687" y="276902"/>
                </a:lnTo>
                <a:lnTo>
                  <a:pt x="637687" y="0"/>
                </a:lnTo>
                <a:lnTo>
                  <a:pt x="580953" y="11292"/>
                </a:lnTo>
                <a:lnTo>
                  <a:pt x="526102" y="26367"/>
                </a:lnTo>
                <a:lnTo>
                  <a:pt x="473257" y="45080"/>
                </a:lnTo>
                <a:lnTo>
                  <a:pt x="422538" y="67285"/>
                </a:lnTo>
                <a:lnTo>
                  <a:pt x="374068" y="92840"/>
                </a:lnTo>
                <a:lnTo>
                  <a:pt x="327970" y="121598"/>
                </a:lnTo>
                <a:lnTo>
                  <a:pt x="284366" y="153415"/>
                </a:lnTo>
                <a:lnTo>
                  <a:pt x="243377" y="188146"/>
                </a:lnTo>
                <a:lnTo>
                  <a:pt x="205126" y="225648"/>
                </a:lnTo>
                <a:lnTo>
                  <a:pt x="169735" y="265774"/>
                </a:lnTo>
                <a:lnTo>
                  <a:pt x="137326" y="308381"/>
                </a:lnTo>
                <a:lnTo>
                  <a:pt x="108022" y="353324"/>
                </a:lnTo>
                <a:lnTo>
                  <a:pt x="81944" y="400458"/>
                </a:lnTo>
                <a:lnTo>
                  <a:pt x="59215" y="449639"/>
                </a:lnTo>
                <a:lnTo>
                  <a:pt x="39956" y="500721"/>
                </a:lnTo>
                <a:lnTo>
                  <a:pt x="24290" y="553561"/>
                </a:lnTo>
                <a:lnTo>
                  <a:pt x="12340" y="608013"/>
                </a:lnTo>
                <a:lnTo>
                  <a:pt x="4226" y="663933"/>
                </a:lnTo>
                <a:lnTo>
                  <a:pt x="72" y="721177"/>
                </a:lnTo>
                <a:lnTo>
                  <a:pt x="0" y="779599"/>
                </a:lnTo>
                <a:lnTo>
                  <a:pt x="0" y="815224"/>
                </a:lnTo>
                <a:lnTo>
                  <a:pt x="0" y="886475"/>
                </a:lnTo>
                <a:lnTo>
                  <a:pt x="1" y="957726"/>
                </a:lnTo>
                <a:lnTo>
                  <a:pt x="2" y="1028977"/>
                </a:lnTo>
                <a:lnTo>
                  <a:pt x="4" y="1100229"/>
                </a:lnTo>
                <a:lnTo>
                  <a:pt x="6" y="1171481"/>
                </a:lnTo>
                <a:lnTo>
                  <a:pt x="6" y="1207107"/>
                </a:lnTo>
                <a:lnTo>
                  <a:pt x="8" y="1278358"/>
                </a:lnTo>
                <a:lnTo>
                  <a:pt x="9" y="1349610"/>
                </a:lnTo>
                <a:lnTo>
                  <a:pt x="10" y="1420861"/>
                </a:lnTo>
                <a:lnTo>
                  <a:pt x="10" y="1492111"/>
                </a:lnTo>
                <a:lnTo>
                  <a:pt x="637687" y="1492111"/>
                </a:lnTo>
                <a:lnTo>
                  <a:pt x="637687" y="796467"/>
                </a:lnTo>
                <a:close/>
              </a:path>
            </a:pathLst>
          </a:custGeom>
          <a:noFill/>
          <a:ln w="41883">
            <a:solidFill>
              <a:srgbClr val="00B2E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51" y="2526790"/>
            <a:ext cx="6589697" cy="1350168"/>
          </a:xfrm>
        </p:spPr>
        <p:txBody>
          <a:bodyPr tIns="0" rIns="0" bIns="0" anchor="t" anchorCtr="0">
            <a:noAutofit/>
          </a:bodyPr>
          <a:lstStyle>
            <a:lvl1pPr marL="0" indent="0">
              <a:buNone/>
              <a:defRPr sz="2160">
                <a:solidFill>
                  <a:srgbClr val="666666"/>
                </a:solidFill>
              </a:defRPr>
            </a:lvl1pPr>
            <a:lvl2pPr marL="411535" indent="0">
              <a:buNone/>
              <a:defRPr sz="1680"/>
            </a:lvl2pPr>
            <a:lvl3pPr marL="823069" indent="0">
              <a:buNone/>
              <a:defRPr sz="1440"/>
            </a:lvl3pPr>
            <a:lvl4pPr marL="1234604" indent="0">
              <a:buNone/>
              <a:defRPr sz="1320"/>
            </a:lvl4pPr>
            <a:lvl5pPr marL="1646140" indent="0">
              <a:buNone/>
              <a:defRPr sz="1320"/>
            </a:lvl5pPr>
            <a:lvl6pPr marL="2057675" indent="0">
              <a:buNone/>
              <a:defRPr sz="1320"/>
            </a:lvl6pPr>
            <a:lvl7pPr marL="2469209" indent="0">
              <a:buNone/>
              <a:defRPr sz="1320"/>
            </a:lvl7pPr>
            <a:lvl8pPr marL="2880744" indent="0">
              <a:buNone/>
              <a:defRPr sz="1320"/>
            </a:lvl8pPr>
            <a:lvl9pPr marL="3292279" indent="0">
              <a:buNone/>
              <a:defRPr sz="132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5733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"/>
          <p:cNvSpPr>
            <a:spLocks noChangeArrowheads="1"/>
          </p:cNvSpPr>
          <p:nvPr userDrawn="1"/>
        </p:nvSpPr>
        <p:spPr bwMode="auto">
          <a:xfrm>
            <a:off x="6246283" y="257321"/>
            <a:ext cx="4726518" cy="59140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249514" eaLnBrk="1" hangingPunct="1">
              <a:defRPr/>
            </a:pPr>
            <a:endParaRPr lang="en-US" altLang="en-US" sz="96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760779"/>
            <a:ext cx="6110294" cy="1004582"/>
          </a:xfrm>
        </p:spPr>
        <p:txBody>
          <a:bodyPr anchor="b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1" y="2010768"/>
            <a:ext cx="5853035" cy="295465"/>
          </a:xfrm>
        </p:spPr>
        <p:txBody>
          <a:bodyPr wrap="square" tIns="0" rIns="0" bIns="0" anchor="t" anchorCtr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920" b="0" smtClean="0"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976832"/>
            <a:ext cx="6927437" cy="268095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44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2" y="334329"/>
            <a:ext cx="10665539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tIns="0" rIns="0" bIns="0"/>
          <a:lstStyle>
            <a:lvl1pPr marL="0" indent="0" algn="l">
              <a:buClr>
                <a:srgbClr val="666666"/>
              </a:buClr>
              <a:buNone/>
              <a:defRPr sz="192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>
                <a:solidFill>
                  <a:srgbClr val="666666"/>
                </a:solidFill>
              </a:defRPr>
            </a:lvl2pPr>
            <a:lvl3pPr marL="687706" indent="-118110">
              <a:buClr>
                <a:srgbClr val="666666"/>
              </a:buClr>
              <a:defRPr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50953" y="5810035"/>
            <a:ext cx="350084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 eaLnBrk="0" hangingPunct="0">
              <a:spcBef>
                <a:spcPts val="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en-US" sz="1440" dirty="0">
                <a:solidFill>
                  <a:srgbClr val="FFFFFF">
                    <a:lumMod val="95000"/>
                  </a:srgbClr>
                </a:solidFill>
                <a:latin typeface="Arial" pitchFamily="34" charset="0"/>
              </a:rPr>
              <a:t>IBM, BP, Client Under NDA Only</a:t>
            </a:r>
          </a:p>
        </p:txBody>
      </p:sp>
    </p:spTree>
    <p:extLst>
      <p:ext uri="{BB962C8B-B14F-4D97-AF65-F5344CB8AC3E}">
        <p14:creationId xmlns:p14="http://schemas.microsoft.com/office/powerpoint/2010/main" val="1415680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o bod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2" y="334329"/>
            <a:ext cx="10665539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3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51" y="3966212"/>
            <a:ext cx="6996982" cy="997196"/>
          </a:xfrm>
        </p:spPr>
        <p:txBody>
          <a:bodyPr tIns="0" rIns="0" bIns="0">
            <a:noAutofit/>
          </a:bodyPr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51" y="2526790"/>
            <a:ext cx="6996982" cy="1350168"/>
          </a:xfrm>
        </p:spPr>
        <p:txBody>
          <a:bodyPr tIns="0" rIns="0" bIns="0" anchor="b">
            <a:noAutofit/>
          </a:bodyPr>
          <a:lstStyle>
            <a:lvl1pPr marL="0" indent="0">
              <a:buNone/>
              <a:defRPr sz="1800">
                <a:solidFill>
                  <a:srgbClr val="666666"/>
                </a:solidFill>
              </a:defRPr>
            </a:lvl1pPr>
            <a:lvl2pPr marL="411535" indent="0">
              <a:buNone/>
              <a:defRPr sz="1680"/>
            </a:lvl2pPr>
            <a:lvl3pPr marL="823069" indent="0">
              <a:buNone/>
              <a:defRPr sz="1440"/>
            </a:lvl3pPr>
            <a:lvl4pPr marL="1234604" indent="0">
              <a:buNone/>
              <a:defRPr sz="1320"/>
            </a:lvl4pPr>
            <a:lvl5pPr marL="1646140" indent="0">
              <a:buNone/>
              <a:defRPr sz="1320"/>
            </a:lvl5pPr>
            <a:lvl6pPr marL="2057675" indent="0">
              <a:buNone/>
              <a:defRPr sz="1320"/>
            </a:lvl6pPr>
            <a:lvl7pPr marL="2469209" indent="0">
              <a:buNone/>
              <a:defRPr sz="1320"/>
            </a:lvl7pPr>
            <a:lvl8pPr marL="2880744" indent="0">
              <a:buNone/>
              <a:defRPr sz="1320"/>
            </a:lvl8pPr>
            <a:lvl9pPr marL="3292279" indent="0">
              <a:buNone/>
              <a:defRPr sz="132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7691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2" y="334329"/>
            <a:ext cx="10081548" cy="33655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2" y="1115092"/>
            <a:ext cx="4727627" cy="4574191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4899" y="1125059"/>
            <a:ext cx="4866883" cy="4564224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3462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900" y="0"/>
            <a:ext cx="5475900" cy="617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endParaRPr lang="en-US" sz="204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1" y="334329"/>
            <a:ext cx="5100386" cy="336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1" y="1646850"/>
            <a:ext cx="5079386" cy="4031933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31455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666666"/>
                </a:solidFill>
                <a:latin typeface="LubalinforIBM-Demi"/>
                <a:ea typeface="ＭＳ Ｐゴシック" charset="0"/>
                <a:cs typeface="LubalinforIBM-Demi"/>
              </a:rPr>
              <a:t>IBM </a:t>
            </a:r>
            <a:r>
              <a:rPr lang="en-US" sz="840" spc="-24" dirty="0">
                <a:solidFill>
                  <a:srgbClr val="666666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Systems</a:t>
            </a:r>
            <a:endParaRPr lang="en-US" sz="840" dirty="0">
              <a:solidFill>
                <a:srgbClr val="666666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666666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latin typeface="Arial" pitchFamily="34" charset="0"/>
              </a:rPr>
              <a:pPr fontAlgn="auto">
                <a:spcAft>
                  <a:spcPts val="0"/>
                </a:spcAft>
              </a:pPr>
              <a:t>‹#›</a:t>
            </a:fld>
            <a:endParaRPr lang="en-US" altLang="en-US" b="1" kern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70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900" y="0"/>
            <a:ext cx="5475900" cy="617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endParaRPr lang="en-US" sz="204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1" y="334329"/>
            <a:ext cx="5100386" cy="336554"/>
          </a:xfrm>
        </p:spPr>
        <p:txBody>
          <a:bodyPr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1" y="1305591"/>
            <a:ext cx="5079386" cy="2112253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31455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666666"/>
                </a:solidFill>
                <a:latin typeface="LubalinforIBM-Demi"/>
                <a:ea typeface="ＭＳ Ｐゴシック" charset="0"/>
                <a:cs typeface="LubalinforIBM-Demi"/>
              </a:rPr>
              <a:t>IBM </a:t>
            </a:r>
            <a:r>
              <a:rPr lang="en-US" sz="840" spc="-24" dirty="0">
                <a:solidFill>
                  <a:srgbClr val="666666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Systems</a:t>
            </a:r>
            <a:endParaRPr lang="en-US" sz="840" dirty="0">
              <a:solidFill>
                <a:srgbClr val="666666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666666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latin typeface="Arial" pitchFamily="34" charset="0"/>
              </a:rPr>
              <a:pPr fontAlgn="auto">
                <a:spcAft>
                  <a:spcPts val="0"/>
                </a:spcAft>
              </a:pPr>
              <a:t>‹#›</a:t>
            </a:fld>
            <a:endParaRPr lang="en-US" altLang="en-US" b="1" kern="0" dirty="0">
              <a:latin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304509" y="4121363"/>
            <a:ext cx="5103139" cy="1666758"/>
          </a:xfrm>
        </p:spPr>
        <p:txBody>
          <a:bodyPr tIns="0" rIns="0" bIns="0" anchor="b" anchorCtr="0"/>
          <a:lstStyle>
            <a:lvl1pPr>
              <a:buClr>
                <a:srgbClr val="666666"/>
              </a:buClr>
              <a:buNone/>
              <a:defRPr sz="1560" b="1">
                <a:solidFill>
                  <a:schemeClr val="tx1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6591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2" y="334329"/>
            <a:ext cx="10665539" cy="336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2" y="1433812"/>
            <a:ext cx="4727627" cy="425547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5401" y="1433812"/>
            <a:ext cx="4880076" cy="425547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76" indent="-148590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307261" y="934622"/>
            <a:ext cx="4727627" cy="235450"/>
          </a:xfrm>
        </p:spPr>
        <p:txBody>
          <a:bodyPr wrap="square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1"/>
            </a:lvl1pPr>
            <a:lvl2pPr marL="411535" indent="0">
              <a:buNone/>
              <a:defRPr sz="1800" b="1"/>
            </a:lvl2pPr>
            <a:lvl3pPr marL="823069" indent="0">
              <a:buNone/>
              <a:defRPr sz="1680" b="1"/>
            </a:lvl3pPr>
            <a:lvl4pPr marL="1234604" indent="0">
              <a:buNone/>
              <a:defRPr sz="1440" b="1"/>
            </a:lvl4pPr>
            <a:lvl5pPr marL="1646140" indent="0">
              <a:buNone/>
              <a:defRPr sz="1440" b="1"/>
            </a:lvl5pPr>
            <a:lvl6pPr marL="2057675" indent="0">
              <a:buNone/>
              <a:defRPr sz="1440" b="1"/>
            </a:lvl6pPr>
            <a:lvl7pPr marL="2469209" indent="0">
              <a:buNone/>
              <a:defRPr sz="1440" b="1"/>
            </a:lvl7pPr>
            <a:lvl8pPr marL="2880744" indent="0">
              <a:buNone/>
              <a:defRPr sz="1440" b="1"/>
            </a:lvl8pPr>
            <a:lvl9pPr marL="3292279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4899" y="934622"/>
            <a:ext cx="4882634" cy="235450"/>
          </a:xfrm>
        </p:spPr>
        <p:txBody>
          <a:bodyPr wrap="square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1"/>
            </a:lvl1pPr>
            <a:lvl2pPr marL="411535" indent="0">
              <a:buNone/>
              <a:defRPr sz="1800" b="1"/>
            </a:lvl2pPr>
            <a:lvl3pPr marL="823069" indent="0">
              <a:buNone/>
              <a:defRPr sz="1680" b="1"/>
            </a:lvl3pPr>
            <a:lvl4pPr marL="1234604" indent="0">
              <a:buNone/>
              <a:defRPr sz="1440" b="1"/>
            </a:lvl4pPr>
            <a:lvl5pPr marL="1646140" indent="0">
              <a:buNone/>
              <a:defRPr sz="1440" b="1"/>
            </a:lvl5pPr>
            <a:lvl6pPr marL="2057675" indent="0">
              <a:buNone/>
              <a:defRPr sz="1440" b="1"/>
            </a:lvl6pPr>
            <a:lvl7pPr marL="2469209" indent="0">
              <a:buNone/>
              <a:defRPr sz="1440" b="1"/>
            </a:lvl7pPr>
            <a:lvl8pPr marL="2880744" indent="0">
              <a:buNone/>
              <a:defRPr sz="1440" b="1"/>
            </a:lvl8pPr>
            <a:lvl9pPr marL="3292279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7211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000000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000000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ysClr val="windowText" lastClr="000000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3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0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723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0953" y="5810035"/>
            <a:ext cx="350084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97280" eaLnBrk="0" hangingPunct="0">
              <a:spcBef>
                <a:spcPts val="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en-US" sz="1440" dirty="0">
                <a:solidFill>
                  <a:srgbClr val="FFFFFF">
                    <a:lumMod val="95000"/>
                  </a:srgbClr>
                </a:solidFill>
                <a:latin typeface="Arial" pitchFamily="34" charset="0"/>
              </a:rPr>
              <a:t>IBM, BP, Client Under NDA Only</a:t>
            </a:r>
          </a:p>
        </p:txBody>
      </p:sp>
    </p:spTree>
    <p:extLst>
      <p:ext uri="{BB962C8B-B14F-4D97-AF65-F5344CB8AC3E}">
        <p14:creationId xmlns:p14="http://schemas.microsoft.com/office/powerpoint/2010/main" val="81563388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04233" y="3678182"/>
            <a:ext cx="1377682" cy="524093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 cstate="print"/>
          <a:srcRect b="17511"/>
          <a:stretch>
            <a:fillRect/>
          </a:stretch>
        </p:blipFill>
        <p:spPr bwMode="auto">
          <a:xfrm>
            <a:off x="4119132" y="256094"/>
            <a:ext cx="6566004" cy="549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 userDrawn="1"/>
        </p:nvSpPr>
        <p:spPr>
          <a:xfrm>
            <a:off x="1098225" y="1446899"/>
            <a:ext cx="2189702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97280" ea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en-US" sz="3240" b="1" dirty="0">
                <a:solidFill>
                  <a:srgbClr val="00649D"/>
                </a:solidFill>
                <a:latin typeface="Arial" pitchFamily="34" charset="0"/>
              </a:rPr>
              <a:t>Thank you.</a:t>
            </a:r>
            <a:endParaRPr lang="en-US" sz="324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object 12"/>
          <p:cNvSpPr>
            <a:spLocks/>
          </p:cNvSpPr>
          <p:nvPr userDrawn="1"/>
        </p:nvSpPr>
        <p:spPr bwMode="auto">
          <a:xfrm>
            <a:off x="0" y="5743334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14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0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3916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14" eaLnBrk="1" hangingPunct="1">
              <a:spcBef>
                <a:spcPct val="0"/>
              </a:spcBef>
              <a:buClrTx/>
              <a:buFontTx/>
              <a:buNone/>
              <a:tabLst>
                <a:tab pos="140351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 fontAlgn="auto">
                <a:spcAft>
                  <a:spcPts val="0"/>
                </a:spcAft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3965" y="4603472"/>
            <a:ext cx="2289409" cy="3508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en-US" sz="1680" b="1" dirty="0">
                <a:solidFill>
                  <a:srgbClr val="005A8E"/>
                </a:solidFill>
                <a:latin typeface="Arial" pitchFamily="34" charset="0"/>
              </a:rPr>
              <a:t>ibm</a:t>
            </a:r>
            <a:r>
              <a:rPr lang="en-US" sz="1680" dirty="0">
                <a:solidFill>
                  <a:srgbClr val="005A8E"/>
                </a:solidFill>
                <a:latin typeface="Arial" pitchFamily="34" charset="0"/>
              </a:rPr>
              <a:t>.com/systems/</a:t>
            </a:r>
            <a:r>
              <a:rPr lang="en-US" sz="1680" dirty="0" err="1">
                <a:solidFill>
                  <a:srgbClr val="005A8E"/>
                </a:solidFill>
                <a:latin typeface="Arial" pitchFamily="34" charset="0"/>
              </a:rPr>
              <a:t>hpc</a:t>
            </a:r>
            <a:endParaRPr lang="en-US" sz="1680" dirty="0">
              <a:solidFill>
                <a:srgbClr val="005A8E"/>
              </a:solidFill>
              <a:latin typeface="Arial" pitchFamily="34" charset="0"/>
            </a:endParaRPr>
          </a:p>
        </p:txBody>
      </p:sp>
      <p:pic>
        <p:nvPicPr>
          <p:cNvPr id="11" name="Picture 4" descr="ISC Event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0" y="2367022"/>
            <a:ext cx="3301366" cy="88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6423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2346323"/>
            <a:ext cx="5722001" cy="1130155"/>
          </a:xfrm>
        </p:spPr>
        <p:txBody>
          <a:bodyPr anchor="b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1" y="3580741"/>
            <a:ext cx="5727032" cy="258533"/>
          </a:xfrm>
        </p:spPr>
        <p:txBody>
          <a:bodyPr wrap="square" tIns="0" rIns="0" bIns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80" b="1" smtClean="0"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8" name="object 42"/>
          <p:cNvSpPr>
            <a:spLocks/>
          </p:cNvSpPr>
          <p:nvPr userDrawn="1"/>
        </p:nvSpPr>
        <p:spPr bwMode="auto">
          <a:xfrm>
            <a:off x="8456612" y="1478071"/>
            <a:ext cx="1637602" cy="953902"/>
          </a:xfrm>
          <a:custGeom>
            <a:avLst/>
            <a:gdLst>
              <a:gd name="T0" fmla="*/ 1480643 w 3001644"/>
              <a:gd name="T1" fmla="*/ 0 h 1746885"/>
              <a:gd name="T2" fmla="*/ 0 w 3001644"/>
              <a:gd name="T3" fmla="*/ 874551 h 1746885"/>
              <a:gd name="T4" fmla="*/ 1493594 w 3001644"/>
              <a:gd name="T5" fmla="*/ 1766821 h 1746885"/>
              <a:gd name="T6" fmla="*/ 2974591 w 3001644"/>
              <a:gd name="T7" fmla="*/ 882441 h 1746885"/>
              <a:gd name="T8" fmla="*/ 1480643 w 3001644"/>
              <a:gd name="T9" fmla="*/ 0 h 17468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01644" h="1746885">
                <a:moveTo>
                  <a:pt x="1493849" y="0"/>
                </a:moveTo>
                <a:lnTo>
                  <a:pt x="0" y="864591"/>
                </a:lnTo>
                <a:lnTo>
                  <a:pt x="1506917" y="1746700"/>
                </a:lnTo>
                <a:lnTo>
                  <a:pt x="3001123" y="872392"/>
                </a:lnTo>
                <a:lnTo>
                  <a:pt x="1493849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9" name="object 43"/>
          <p:cNvSpPr>
            <a:spLocks/>
          </p:cNvSpPr>
          <p:nvPr userDrawn="1"/>
        </p:nvSpPr>
        <p:spPr bwMode="auto">
          <a:xfrm>
            <a:off x="9282345" y="1972783"/>
            <a:ext cx="815335" cy="2555866"/>
          </a:xfrm>
          <a:custGeom>
            <a:avLst/>
            <a:gdLst>
              <a:gd name="T0" fmla="*/ 1487425 w 1494155"/>
              <a:gd name="T1" fmla="*/ 0 h 4683125"/>
              <a:gd name="T2" fmla="*/ 0 w 1494155"/>
              <a:gd name="T3" fmla="*/ 874287 h 4683125"/>
              <a:gd name="T4" fmla="*/ 0 w 1494155"/>
              <a:gd name="T5" fmla="*/ 4682653 h 4683125"/>
              <a:gd name="T6" fmla="*/ 1487425 w 1494155"/>
              <a:gd name="T7" fmla="*/ 3817883 h 4683125"/>
              <a:gd name="T8" fmla="*/ 1487425 w 1494155"/>
              <a:gd name="T9" fmla="*/ 0 h 46831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94155" h="4683125">
                <a:moveTo>
                  <a:pt x="1494090" y="0"/>
                </a:moveTo>
                <a:lnTo>
                  <a:pt x="0" y="874287"/>
                </a:lnTo>
                <a:lnTo>
                  <a:pt x="0" y="4682653"/>
                </a:lnTo>
                <a:lnTo>
                  <a:pt x="1494090" y="3817883"/>
                </a:lnTo>
                <a:lnTo>
                  <a:pt x="149409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object 44"/>
          <p:cNvSpPr>
            <a:spLocks/>
          </p:cNvSpPr>
          <p:nvPr userDrawn="1"/>
        </p:nvSpPr>
        <p:spPr bwMode="auto">
          <a:xfrm>
            <a:off x="8439285" y="1968452"/>
            <a:ext cx="822266" cy="2559332"/>
          </a:xfrm>
          <a:custGeom>
            <a:avLst/>
            <a:gdLst>
              <a:gd name="T0" fmla="*/ 0 w 1506855"/>
              <a:gd name="T1" fmla="*/ 0 h 4690109"/>
              <a:gd name="T2" fmla="*/ 0 w 1506855"/>
              <a:gd name="T3" fmla="*/ 3807091 h 4690109"/>
              <a:gd name="T4" fmla="*/ 1500147 w 1506855"/>
              <a:gd name="T5" fmla="*/ 4676707 h 4690109"/>
              <a:gd name="T6" fmla="*/ 1500147 w 1506855"/>
              <a:gd name="T7" fmla="*/ 879568 h 4690109"/>
              <a:gd name="T8" fmla="*/ 0 w 1506855"/>
              <a:gd name="T9" fmla="*/ 0 h 46901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6855" h="4690109">
                <a:moveTo>
                  <a:pt x="0" y="0"/>
                </a:moveTo>
                <a:lnTo>
                  <a:pt x="0" y="3817915"/>
                </a:lnTo>
                <a:lnTo>
                  <a:pt x="1506791" y="4690003"/>
                </a:lnTo>
                <a:lnTo>
                  <a:pt x="1506791" y="882067"/>
                </a:lnTo>
                <a:lnTo>
                  <a:pt x="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" name="object 45"/>
          <p:cNvSpPr>
            <a:spLocks/>
          </p:cNvSpPr>
          <p:nvPr userDrawn="1"/>
        </p:nvSpPr>
        <p:spPr bwMode="auto">
          <a:xfrm>
            <a:off x="9289279" y="907984"/>
            <a:ext cx="1683524" cy="4191620"/>
          </a:xfrm>
          <a:custGeom>
            <a:avLst/>
            <a:gdLst>
              <a:gd name="T0" fmla="*/ 1752122 w 3085465"/>
              <a:gd name="T1" fmla="*/ 0 h 7680325"/>
              <a:gd name="T2" fmla="*/ 0 w 3085465"/>
              <a:gd name="T3" fmla="*/ 1022523 h 7680325"/>
              <a:gd name="T4" fmla="*/ 1509968 w 3085465"/>
              <a:gd name="T5" fmla="*/ 1905816 h 7680325"/>
              <a:gd name="T6" fmla="*/ 1509968 w 3085465"/>
              <a:gd name="T7" fmla="*/ 5789907 h 7680325"/>
              <a:gd name="T8" fmla="*/ 1505245 w 3085465"/>
              <a:gd name="T9" fmla="*/ 5795415 h 7680325"/>
              <a:gd name="T10" fmla="*/ 16512 w 3085465"/>
              <a:gd name="T11" fmla="*/ 6665399 h 7680325"/>
              <a:gd name="T12" fmla="*/ 1755266 w 3085465"/>
              <a:gd name="T13" fmla="*/ 7680143 h 7680325"/>
              <a:gd name="T14" fmla="*/ 3065317 w 3085465"/>
              <a:gd name="T15" fmla="*/ 6915548 h 7680325"/>
              <a:gd name="T16" fmla="*/ 3065317 w 3085465"/>
              <a:gd name="T17" fmla="*/ 765714 h 7680325"/>
              <a:gd name="T18" fmla="*/ 1752122 w 3085465"/>
              <a:gd name="T19" fmla="*/ 0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085465" h="7680325">
                <a:moveTo>
                  <a:pt x="1763527" y="0"/>
                </a:moveTo>
                <a:lnTo>
                  <a:pt x="0" y="1022523"/>
                </a:lnTo>
                <a:lnTo>
                  <a:pt x="1519796" y="1905816"/>
                </a:lnTo>
                <a:lnTo>
                  <a:pt x="1519796" y="5789907"/>
                </a:lnTo>
                <a:lnTo>
                  <a:pt x="1515042" y="5795415"/>
                </a:lnTo>
                <a:lnTo>
                  <a:pt x="16617" y="6665399"/>
                </a:lnTo>
                <a:lnTo>
                  <a:pt x="1766689" y="7680143"/>
                </a:lnTo>
                <a:lnTo>
                  <a:pt x="3085267" y="6915548"/>
                </a:lnTo>
                <a:lnTo>
                  <a:pt x="3085267" y="765714"/>
                </a:lnTo>
                <a:lnTo>
                  <a:pt x="1763527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2" name="object 46"/>
          <p:cNvSpPr>
            <a:spLocks/>
          </p:cNvSpPr>
          <p:nvPr userDrawn="1"/>
        </p:nvSpPr>
        <p:spPr bwMode="auto">
          <a:xfrm>
            <a:off x="9289279" y="1465942"/>
            <a:ext cx="1683524" cy="3633662"/>
          </a:xfrm>
          <a:custGeom>
            <a:avLst/>
            <a:gdLst>
              <a:gd name="T0" fmla="*/ 0 w 3085465"/>
              <a:gd name="T1" fmla="*/ 0 h 6657975"/>
              <a:gd name="T2" fmla="*/ 1509968 w 3085465"/>
              <a:gd name="T3" fmla="*/ 883292 h 6657975"/>
              <a:gd name="T4" fmla="*/ 1509968 w 3085465"/>
              <a:gd name="T5" fmla="*/ 4767383 h 6657975"/>
              <a:gd name="T6" fmla="*/ 1505245 w 3085465"/>
              <a:gd name="T7" fmla="*/ 4772891 h 6657975"/>
              <a:gd name="T8" fmla="*/ 16512 w 3085465"/>
              <a:gd name="T9" fmla="*/ 5642875 h 6657975"/>
              <a:gd name="T10" fmla="*/ 1755266 w 3085465"/>
              <a:gd name="T11" fmla="*/ 6657619 h 6657975"/>
              <a:gd name="T12" fmla="*/ 3065317 w 3085465"/>
              <a:gd name="T13" fmla="*/ 5893022 h 6657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85465" h="6657975">
                <a:moveTo>
                  <a:pt x="0" y="0"/>
                </a:moveTo>
                <a:lnTo>
                  <a:pt x="1519796" y="883292"/>
                </a:lnTo>
                <a:lnTo>
                  <a:pt x="1519796" y="4767383"/>
                </a:lnTo>
                <a:lnTo>
                  <a:pt x="1515042" y="4772891"/>
                </a:lnTo>
                <a:lnTo>
                  <a:pt x="16617" y="5642875"/>
                </a:lnTo>
                <a:lnTo>
                  <a:pt x="1766689" y="6657619"/>
                </a:lnTo>
                <a:lnTo>
                  <a:pt x="3085267" y="5893022"/>
                </a:lnTo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3" name="object 47"/>
          <p:cNvSpPr>
            <a:spLocks/>
          </p:cNvSpPr>
          <p:nvPr userDrawn="1"/>
        </p:nvSpPr>
        <p:spPr bwMode="auto">
          <a:xfrm>
            <a:off x="9289279" y="907983"/>
            <a:ext cx="1683524" cy="558826"/>
          </a:xfrm>
          <a:custGeom>
            <a:avLst/>
            <a:gdLst>
              <a:gd name="T0" fmla="*/ 3065317 w 3085465"/>
              <a:gd name="T1" fmla="*/ 780824 h 1022985"/>
              <a:gd name="T2" fmla="*/ 1752132 w 3085465"/>
              <a:gd name="T3" fmla="*/ 0 h 1022985"/>
              <a:gd name="T4" fmla="*/ 0 w 3085465"/>
              <a:gd name="T5" fmla="*/ 1042714 h 10229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85465" h="1022985">
                <a:moveTo>
                  <a:pt x="3085267" y="765704"/>
                </a:moveTo>
                <a:lnTo>
                  <a:pt x="1763537" y="0"/>
                </a:lnTo>
                <a:lnTo>
                  <a:pt x="0" y="1022523"/>
                </a:lnTo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" name="object 48"/>
          <p:cNvSpPr>
            <a:spLocks/>
          </p:cNvSpPr>
          <p:nvPr userDrawn="1"/>
        </p:nvSpPr>
        <p:spPr bwMode="auto">
          <a:xfrm>
            <a:off x="6469827" y="907984"/>
            <a:ext cx="2771794" cy="4191620"/>
          </a:xfrm>
          <a:custGeom>
            <a:avLst/>
            <a:gdLst>
              <a:gd name="T0" fmla="*/ 3318644 w 5078094"/>
              <a:gd name="T1" fmla="*/ 0 h 7680325"/>
              <a:gd name="T2" fmla="*/ 0 w 5078094"/>
              <a:gd name="T3" fmla="*/ 1920025 h 7680325"/>
              <a:gd name="T4" fmla="*/ 0 w 5078094"/>
              <a:gd name="T5" fmla="*/ 5760138 h 7680325"/>
              <a:gd name="T6" fmla="*/ 3315480 w 5078094"/>
              <a:gd name="T7" fmla="*/ 7680143 h 7680325"/>
              <a:gd name="T8" fmla="*/ 5067853 w 5078094"/>
              <a:gd name="T9" fmla="*/ 6665399 h 7680325"/>
              <a:gd name="T10" fmla="*/ 3567454 w 5078094"/>
              <a:gd name="T11" fmla="*/ 5795415 h 7680325"/>
              <a:gd name="T12" fmla="*/ 3562700 w 5078094"/>
              <a:gd name="T13" fmla="*/ 5789907 h 7680325"/>
              <a:gd name="T14" fmla="*/ 3562700 w 5078094"/>
              <a:gd name="T15" fmla="*/ 1905816 h 7680325"/>
              <a:gd name="T16" fmla="*/ 5084491 w 5078094"/>
              <a:gd name="T17" fmla="*/ 1022523 h 7680325"/>
              <a:gd name="T18" fmla="*/ 3318644 w 5078094"/>
              <a:gd name="T19" fmla="*/ 0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8094" h="7680325">
                <a:moveTo>
                  <a:pt x="3314276" y="0"/>
                </a:moveTo>
                <a:lnTo>
                  <a:pt x="0" y="1920025"/>
                </a:lnTo>
                <a:lnTo>
                  <a:pt x="0" y="5760138"/>
                </a:lnTo>
                <a:lnTo>
                  <a:pt x="3311124" y="7680143"/>
                </a:lnTo>
                <a:lnTo>
                  <a:pt x="5061196" y="6665399"/>
                </a:lnTo>
                <a:lnTo>
                  <a:pt x="3562771" y="5795415"/>
                </a:lnTo>
                <a:lnTo>
                  <a:pt x="3558017" y="5789907"/>
                </a:lnTo>
                <a:lnTo>
                  <a:pt x="3558017" y="1905816"/>
                </a:lnTo>
                <a:lnTo>
                  <a:pt x="5077813" y="1022523"/>
                </a:lnTo>
                <a:lnTo>
                  <a:pt x="3314276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5" name="object 49"/>
          <p:cNvSpPr>
            <a:spLocks/>
          </p:cNvSpPr>
          <p:nvPr userDrawn="1"/>
        </p:nvSpPr>
        <p:spPr bwMode="auto">
          <a:xfrm>
            <a:off x="6469827" y="907984"/>
            <a:ext cx="2771794" cy="4191620"/>
          </a:xfrm>
          <a:custGeom>
            <a:avLst/>
            <a:gdLst>
              <a:gd name="T0" fmla="*/ 5084491 w 5078094"/>
              <a:gd name="T1" fmla="*/ 1022523 h 7680325"/>
              <a:gd name="T2" fmla="*/ 3562700 w 5078094"/>
              <a:gd name="T3" fmla="*/ 1905816 h 7680325"/>
              <a:gd name="T4" fmla="*/ 3562700 w 5078094"/>
              <a:gd name="T5" fmla="*/ 5789907 h 7680325"/>
              <a:gd name="T6" fmla="*/ 3567454 w 5078094"/>
              <a:gd name="T7" fmla="*/ 5795415 h 7680325"/>
              <a:gd name="T8" fmla="*/ 5067853 w 5078094"/>
              <a:gd name="T9" fmla="*/ 6665399 h 7680325"/>
              <a:gd name="T10" fmla="*/ 3315480 w 5078094"/>
              <a:gd name="T11" fmla="*/ 7680143 h 7680325"/>
              <a:gd name="T12" fmla="*/ 0 w 5078094"/>
              <a:gd name="T13" fmla="*/ 5760138 h 7680325"/>
              <a:gd name="T14" fmla="*/ 0 w 5078094"/>
              <a:gd name="T15" fmla="*/ 1920025 h 7680325"/>
              <a:gd name="T16" fmla="*/ 3318644 w 5078094"/>
              <a:gd name="T17" fmla="*/ 0 h 7680325"/>
              <a:gd name="T18" fmla="*/ 5084491 w 5078094"/>
              <a:gd name="T19" fmla="*/ 1022523 h 76803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8094" h="7680325">
                <a:moveTo>
                  <a:pt x="5077813" y="1022523"/>
                </a:moveTo>
                <a:lnTo>
                  <a:pt x="3558017" y="1905816"/>
                </a:lnTo>
                <a:lnTo>
                  <a:pt x="3558017" y="5789907"/>
                </a:lnTo>
                <a:lnTo>
                  <a:pt x="3562771" y="5795415"/>
                </a:lnTo>
                <a:lnTo>
                  <a:pt x="5061196" y="6665399"/>
                </a:lnTo>
                <a:lnTo>
                  <a:pt x="3311124" y="7680143"/>
                </a:lnTo>
                <a:lnTo>
                  <a:pt x="0" y="5760138"/>
                </a:lnTo>
                <a:lnTo>
                  <a:pt x="0" y="1920025"/>
                </a:lnTo>
                <a:lnTo>
                  <a:pt x="3314276" y="0"/>
                </a:lnTo>
                <a:lnTo>
                  <a:pt x="5077813" y="1022523"/>
                </a:lnTo>
                <a:close/>
              </a:path>
            </a:pathLst>
          </a:custGeom>
          <a:noFill/>
          <a:ln w="42773">
            <a:solidFill>
              <a:srgbClr val="00B2A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15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55329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1" y="2346323"/>
            <a:ext cx="5475025" cy="1130155"/>
          </a:xfrm>
        </p:spPr>
        <p:txBody>
          <a:bodyPr anchor="b"/>
          <a:lstStyle>
            <a:lvl1pPr>
              <a:lnSpc>
                <a:spcPct val="85000"/>
              </a:lnSpc>
              <a:defRPr sz="4320" b="0" baseline="0" smtClean="0">
                <a:solidFill>
                  <a:srgbClr val="83D1F5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1" y="3580741"/>
            <a:ext cx="5475025" cy="258533"/>
          </a:xfrm>
        </p:spPr>
        <p:txBody>
          <a:bodyPr wrap="square" tIns="0" rIns="0" bIns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680" b="1" smtClean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object 3"/>
          <p:cNvSpPr>
            <a:spLocks/>
          </p:cNvSpPr>
          <p:nvPr userDrawn="1"/>
        </p:nvSpPr>
        <p:spPr bwMode="auto">
          <a:xfrm>
            <a:off x="10218118" y="1781310"/>
            <a:ext cx="754682" cy="2610449"/>
          </a:xfrm>
          <a:custGeom>
            <a:avLst/>
            <a:gdLst>
              <a:gd name="T0" fmla="*/ 1388846 w 1382394"/>
              <a:gd name="T1" fmla="*/ 0 h 4782184"/>
              <a:gd name="T2" fmla="*/ 10512 w 1382394"/>
              <a:gd name="T3" fmla="*/ 801799 h 4782184"/>
              <a:gd name="T4" fmla="*/ 0 w 1382394"/>
              <a:gd name="T5" fmla="*/ 3977279 h 4782184"/>
              <a:gd name="T6" fmla="*/ 1388846 w 1382394"/>
              <a:gd name="T7" fmla="*/ 4802010 h 4782184"/>
              <a:gd name="T8" fmla="*/ 1388846 w 1382394"/>
              <a:gd name="T9" fmla="*/ 0 h 478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82394" h="4782184">
                <a:moveTo>
                  <a:pt x="1382155" y="0"/>
                </a:moveTo>
                <a:lnTo>
                  <a:pt x="10470" y="798446"/>
                </a:lnTo>
                <a:lnTo>
                  <a:pt x="0" y="3960654"/>
                </a:lnTo>
                <a:lnTo>
                  <a:pt x="1382155" y="4781937"/>
                </a:lnTo>
                <a:lnTo>
                  <a:pt x="1382155" y="0"/>
                </a:lnTo>
              </a:path>
            </a:pathLst>
          </a:custGeom>
          <a:solidFill>
            <a:srgbClr val="00426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4"/>
          <p:cNvSpPr>
            <a:spLocks/>
          </p:cNvSpPr>
          <p:nvPr userDrawn="1"/>
        </p:nvSpPr>
        <p:spPr bwMode="auto">
          <a:xfrm>
            <a:off x="8717415" y="1352445"/>
            <a:ext cx="2255386" cy="3470780"/>
          </a:xfrm>
          <a:custGeom>
            <a:avLst/>
            <a:gdLst>
              <a:gd name="T0" fmla="*/ 4125768 w 4132580"/>
              <a:gd name="T1" fmla="*/ 5556454 h 6360159"/>
              <a:gd name="T2" fmla="*/ 2754092 w 4132580"/>
              <a:gd name="T3" fmla="*/ 6346714 h 6360159"/>
              <a:gd name="T4" fmla="*/ 0 w 4132580"/>
              <a:gd name="T5" fmla="*/ 4760015 h 6360159"/>
              <a:gd name="T6" fmla="*/ 0 w 4132580"/>
              <a:gd name="T7" fmla="*/ 1586696 h 6360159"/>
              <a:gd name="T8" fmla="*/ 2754092 w 4132580"/>
              <a:gd name="T9" fmla="*/ 0 h 6360159"/>
              <a:gd name="T10" fmla="*/ 4125768 w 4132580"/>
              <a:gd name="T11" fmla="*/ 790253 h 63601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32580" h="6360159">
                <a:moveTo>
                  <a:pt x="4132446" y="5568098"/>
                </a:moveTo>
                <a:lnTo>
                  <a:pt x="2758544" y="6360015"/>
                </a:lnTo>
                <a:lnTo>
                  <a:pt x="0" y="4769990"/>
                </a:lnTo>
                <a:lnTo>
                  <a:pt x="0" y="1590014"/>
                </a:lnTo>
                <a:lnTo>
                  <a:pt x="2758544" y="0"/>
                </a:lnTo>
                <a:lnTo>
                  <a:pt x="4132446" y="791912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5"/>
          <p:cNvSpPr>
            <a:spLocks/>
          </p:cNvSpPr>
          <p:nvPr userDrawn="1"/>
        </p:nvSpPr>
        <p:spPr bwMode="auto">
          <a:xfrm>
            <a:off x="10223316" y="1783910"/>
            <a:ext cx="749484" cy="2600920"/>
          </a:xfrm>
          <a:custGeom>
            <a:avLst/>
            <a:gdLst>
              <a:gd name="T0" fmla="*/ 1354029 w 1374140"/>
              <a:gd name="T1" fmla="*/ 4790572 h 4764405"/>
              <a:gd name="T2" fmla="*/ 0 w 1374140"/>
              <a:gd name="T3" fmla="*/ 3994223 h 4764405"/>
              <a:gd name="T4" fmla="*/ 0 w 1374140"/>
              <a:gd name="T5" fmla="*/ 796345 h 4764405"/>
              <a:gd name="T6" fmla="*/ 1354029 w 1374140"/>
              <a:gd name="T7" fmla="*/ 0 h 47644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74140" h="4764405">
                <a:moveTo>
                  <a:pt x="1373902" y="4763832"/>
                </a:moveTo>
                <a:lnTo>
                  <a:pt x="0" y="3971930"/>
                </a:lnTo>
                <a:lnTo>
                  <a:pt x="0" y="791901"/>
                </a:lnTo>
                <a:lnTo>
                  <a:pt x="1373902" y="0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6"/>
          <p:cNvSpPr>
            <a:spLocks/>
          </p:cNvSpPr>
          <p:nvPr userDrawn="1"/>
        </p:nvSpPr>
        <p:spPr bwMode="auto">
          <a:xfrm>
            <a:off x="8717415" y="1351579"/>
            <a:ext cx="2255386" cy="3471647"/>
          </a:xfrm>
          <a:custGeom>
            <a:avLst/>
            <a:gdLst>
              <a:gd name="T0" fmla="*/ 4125768 w 4132580"/>
              <a:gd name="T1" fmla="*/ 789516 h 6361430"/>
              <a:gd name="T2" fmla="*/ 2755788 w 4132580"/>
              <a:gd name="T3" fmla="*/ 0 h 6361430"/>
              <a:gd name="T4" fmla="*/ 0 w 4132580"/>
              <a:gd name="T5" fmla="*/ 1588627 h 6361430"/>
              <a:gd name="T6" fmla="*/ 0 w 4132580"/>
              <a:gd name="T7" fmla="*/ 4765789 h 6361430"/>
              <a:gd name="T8" fmla="*/ 2755631 w 4132580"/>
              <a:gd name="T9" fmla="*/ 6354437 h 6361430"/>
              <a:gd name="T10" fmla="*/ 4125768 w 4132580"/>
              <a:gd name="T11" fmla="*/ 5564532 h 63614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132580" h="6361430">
                <a:moveTo>
                  <a:pt x="4132446" y="790335"/>
                </a:moveTo>
                <a:lnTo>
                  <a:pt x="2760240" y="0"/>
                </a:lnTo>
                <a:lnTo>
                  <a:pt x="0" y="1590286"/>
                </a:lnTo>
                <a:lnTo>
                  <a:pt x="0" y="4770786"/>
                </a:lnTo>
                <a:lnTo>
                  <a:pt x="2760083" y="6361094"/>
                </a:lnTo>
                <a:lnTo>
                  <a:pt x="4132446" y="5570355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object 7"/>
          <p:cNvSpPr>
            <a:spLocks/>
          </p:cNvSpPr>
          <p:nvPr userDrawn="1"/>
        </p:nvSpPr>
        <p:spPr bwMode="auto">
          <a:xfrm>
            <a:off x="8477407" y="1170501"/>
            <a:ext cx="2495393" cy="3834665"/>
          </a:xfrm>
          <a:custGeom>
            <a:avLst/>
            <a:gdLst>
              <a:gd name="T0" fmla="*/ 4558918 w 4572634"/>
              <a:gd name="T1" fmla="*/ 871915 h 7026275"/>
              <a:gd name="T2" fmla="*/ 4556991 w 4572634"/>
              <a:gd name="T3" fmla="*/ 873031 h 7026275"/>
              <a:gd name="T4" fmla="*/ 3042740 w 4572634"/>
              <a:gd name="T5" fmla="*/ 0 h 7026275"/>
              <a:gd name="T6" fmla="*/ 0 w 4572634"/>
              <a:gd name="T7" fmla="*/ 1756511 h 7026275"/>
              <a:gd name="T8" fmla="*/ 0 w 4572634"/>
              <a:gd name="T9" fmla="*/ 5269420 h 7026275"/>
              <a:gd name="T10" fmla="*/ 3043315 w 4572634"/>
              <a:gd name="T11" fmla="*/ 7025943 h 7026275"/>
              <a:gd name="T12" fmla="*/ 4558918 w 4572634"/>
              <a:gd name="T13" fmla="*/ 6151186 h 70262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572634" h="7026275">
                <a:moveTo>
                  <a:pt x="4572213" y="871915"/>
                </a:moveTo>
                <a:lnTo>
                  <a:pt x="4570279" y="873031"/>
                </a:lnTo>
                <a:lnTo>
                  <a:pt x="3051613" y="0"/>
                </a:lnTo>
                <a:lnTo>
                  <a:pt x="0" y="1756511"/>
                </a:lnTo>
                <a:lnTo>
                  <a:pt x="0" y="5269420"/>
                </a:lnTo>
                <a:lnTo>
                  <a:pt x="3052189" y="7025943"/>
                </a:lnTo>
                <a:lnTo>
                  <a:pt x="4572213" y="6151186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object 8"/>
          <p:cNvSpPr>
            <a:spLocks/>
          </p:cNvSpPr>
          <p:nvPr userDrawn="1"/>
        </p:nvSpPr>
        <p:spPr bwMode="auto">
          <a:xfrm>
            <a:off x="8244332" y="989426"/>
            <a:ext cx="2728470" cy="4197685"/>
          </a:xfrm>
          <a:custGeom>
            <a:avLst/>
            <a:gdLst>
              <a:gd name="T0" fmla="*/ 5005328 w 4998719"/>
              <a:gd name="T1" fmla="*/ 956112 h 7691120"/>
              <a:gd name="T2" fmla="*/ 5004682 w 4998719"/>
              <a:gd name="T3" fmla="*/ 956486 h 7691120"/>
              <a:gd name="T4" fmla="*/ 3342464 w 4998719"/>
              <a:gd name="T5" fmla="*/ 0 h 7691120"/>
              <a:gd name="T6" fmla="*/ 0 w 4998719"/>
              <a:gd name="T7" fmla="*/ 1924405 h 7691120"/>
              <a:gd name="T8" fmla="*/ 0 w 4998719"/>
              <a:gd name="T9" fmla="*/ 5773082 h 7691120"/>
              <a:gd name="T10" fmla="*/ 3342117 w 4998719"/>
              <a:gd name="T11" fmla="*/ 7697480 h 7691120"/>
              <a:gd name="T12" fmla="*/ 5005328 w 4998719"/>
              <a:gd name="T13" fmla="*/ 6739800 h 7691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998719" h="7691120">
                <a:moveTo>
                  <a:pt x="4998650" y="955274"/>
                </a:moveTo>
                <a:lnTo>
                  <a:pt x="4998004" y="955646"/>
                </a:lnTo>
                <a:lnTo>
                  <a:pt x="3338003" y="0"/>
                </a:lnTo>
                <a:lnTo>
                  <a:pt x="0" y="1922726"/>
                </a:lnTo>
                <a:lnTo>
                  <a:pt x="0" y="5768065"/>
                </a:lnTo>
                <a:lnTo>
                  <a:pt x="3337657" y="7690802"/>
                </a:lnTo>
                <a:lnTo>
                  <a:pt x="4998650" y="6733948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object 9"/>
          <p:cNvSpPr>
            <a:spLocks/>
          </p:cNvSpPr>
          <p:nvPr userDrawn="1"/>
        </p:nvSpPr>
        <p:spPr bwMode="auto">
          <a:xfrm>
            <a:off x="8007787" y="808349"/>
            <a:ext cx="2965013" cy="4559838"/>
          </a:xfrm>
          <a:custGeom>
            <a:avLst/>
            <a:gdLst>
              <a:gd name="T0" fmla="*/ 5445111 w 5431790"/>
              <a:gd name="T1" fmla="*/ 1035170 h 8355965"/>
              <a:gd name="T2" fmla="*/ 5444082 w 5431790"/>
              <a:gd name="T3" fmla="*/ 1035762 h 8355965"/>
              <a:gd name="T4" fmla="*/ 3635808 w 5431790"/>
              <a:gd name="T5" fmla="*/ 0 h 8355965"/>
              <a:gd name="T6" fmla="*/ 0 w 5431790"/>
              <a:gd name="T7" fmla="*/ 2083943 h 8355965"/>
              <a:gd name="T8" fmla="*/ 0 w 5431790"/>
              <a:gd name="T9" fmla="*/ 6251708 h 8355965"/>
              <a:gd name="T10" fmla="*/ 3635378 w 5431790"/>
              <a:gd name="T11" fmla="*/ 8335650 h 8355965"/>
              <a:gd name="T12" fmla="*/ 5445111 w 5431790"/>
              <a:gd name="T13" fmla="*/ 7298229 h 8355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31790" h="8355965">
                <a:moveTo>
                  <a:pt x="5431762" y="1037648"/>
                </a:moveTo>
                <a:lnTo>
                  <a:pt x="5430735" y="1038240"/>
                </a:lnTo>
                <a:lnTo>
                  <a:pt x="3626894" y="0"/>
                </a:lnTo>
                <a:lnTo>
                  <a:pt x="0" y="2088941"/>
                </a:lnTo>
                <a:lnTo>
                  <a:pt x="0" y="6266699"/>
                </a:lnTo>
                <a:lnTo>
                  <a:pt x="3626465" y="8355640"/>
                </a:lnTo>
                <a:lnTo>
                  <a:pt x="5431762" y="7315731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object 10"/>
          <p:cNvSpPr>
            <a:spLocks/>
          </p:cNvSpPr>
          <p:nvPr userDrawn="1"/>
        </p:nvSpPr>
        <p:spPr bwMode="auto">
          <a:xfrm>
            <a:off x="7767781" y="627271"/>
            <a:ext cx="3205021" cy="4922858"/>
          </a:xfrm>
          <a:custGeom>
            <a:avLst/>
            <a:gdLst>
              <a:gd name="T0" fmla="*/ 5878207 w 5871844"/>
              <a:gd name="T1" fmla="*/ 1117425 h 9020810"/>
              <a:gd name="T2" fmla="*/ 5875117 w 5871844"/>
              <a:gd name="T3" fmla="*/ 1119207 h 9020810"/>
              <a:gd name="T4" fmla="*/ 3922741 w 5871844"/>
              <a:gd name="T5" fmla="*/ 0 h 9020810"/>
              <a:gd name="T6" fmla="*/ 0 w 5871844"/>
              <a:gd name="T7" fmla="*/ 2251806 h 9020810"/>
              <a:gd name="T8" fmla="*/ 0 w 5871844"/>
              <a:gd name="T9" fmla="*/ 6755326 h 9020810"/>
              <a:gd name="T10" fmla="*/ 3923034 w 5871844"/>
              <a:gd name="T11" fmla="*/ 9007175 h 9020810"/>
              <a:gd name="T12" fmla="*/ 5878207 w 5871844"/>
              <a:gd name="T13" fmla="*/ 7884882 h 90208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71844" h="9020810">
                <a:moveTo>
                  <a:pt x="5871529" y="1119084"/>
                </a:moveTo>
                <a:lnTo>
                  <a:pt x="5868439" y="1120866"/>
                </a:lnTo>
                <a:lnTo>
                  <a:pt x="3918289" y="0"/>
                </a:lnTo>
                <a:lnTo>
                  <a:pt x="0" y="2255145"/>
                </a:lnTo>
                <a:lnTo>
                  <a:pt x="0" y="6765322"/>
                </a:lnTo>
                <a:lnTo>
                  <a:pt x="3918582" y="9020500"/>
                </a:lnTo>
                <a:lnTo>
                  <a:pt x="5871529" y="7896547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2" name="object 11"/>
          <p:cNvSpPr>
            <a:spLocks/>
          </p:cNvSpPr>
          <p:nvPr userDrawn="1"/>
        </p:nvSpPr>
        <p:spPr bwMode="auto">
          <a:xfrm>
            <a:off x="7535571" y="445327"/>
            <a:ext cx="3437231" cy="5286744"/>
          </a:xfrm>
          <a:custGeom>
            <a:avLst/>
            <a:gdLst>
              <a:gd name="T0" fmla="*/ 6277986 w 6298565"/>
              <a:gd name="T1" fmla="*/ 1203828 h 9685655"/>
              <a:gd name="T2" fmla="*/ 6272859 w 6298565"/>
              <a:gd name="T3" fmla="*/ 1206799 h 9685655"/>
              <a:gd name="T4" fmla="*/ 4189668 w 6298565"/>
              <a:gd name="T5" fmla="*/ 0 h 9685655"/>
              <a:gd name="T6" fmla="*/ 0 w 6298565"/>
              <a:gd name="T7" fmla="*/ 2428048 h 9685655"/>
              <a:gd name="T8" fmla="*/ 0 w 6298565"/>
              <a:gd name="T9" fmla="*/ 7283995 h 9685655"/>
              <a:gd name="T10" fmla="*/ 4190701 w 6298565"/>
              <a:gd name="T11" fmla="*/ 9712052 h 9685655"/>
              <a:gd name="T12" fmla="*/ 6277986 w 6298565"/>
              <a:gd name="T13" fmla="*/ 8502699 h 96856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298565" h="9685655">
                <a:moveTo>
                  <a:pt x="6297966" y="1200515"/>
                </a:moveTo>
                <a:lnTo>
                  <a:pt x="6292824" y="1203481"/>
                </a:lnTo>
                <a:lnTo>
                  <a:pt x="4203002" y="0"/>
                </a:lnTo>
                <a:lnTo>
                  <a:pt x="0" y="2421371"/>
                </a:lnTo>
                <a:lnTo>
                  <a:pt x="0" y="7263967"/>
                </a:lnTo>
                <a:lnTo>
                  <a:pt x="4204039" y="9685349"/>
                </a:lnTo>
                <a:lnTo>
                  <a:pt x="6297966" y="847932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object 12"/>
          <p:cNvSpPr>
            <a:spLocks/>
          </p:cNvSpPr>
          <p:nvPr userDrawn="1"/>
        </p:nvSpPr>
        <p:spPr bwMode="auto">
          <a:xfrm>
            <a:off x="7295562" y="264251"/>
            <a:ext cx="3677240" cy="5648897"/>
          </a:xfrm>
          <a:custGeom>
            <a:avLst/>
            <a:gdLst>
              <a:gd name="T0" fmla="*/ 6724432 w 6737984"/>
              <a:gd name="T1" fmla="*/ 1283858 h 10350500"/>
              <a:gd name="T2" fmla="*/ 6720575 w 6737984"/>
              <a:gd name="T3" fmla="*/ 1286086 h 10350500"/>
              <a:gd name="T4" fmla="*/ 4487186 w 6737984"/>
              <a:gd name="T5" fmla="*/ 0 h 10350500"/>
              <a:gd name="T6" fmla="*/ 0 w 6737984"/>
              <a:gd name="T7" fmla="*/ 2587575 h 10350500"/>
              <a:gd name="T8" fmla="*/ 0 w 6737984"/>
              <a:gd name="T9" fmla="*/ 7762590 h 10350500"/>
              <a:gd name="T10" fmla="*/ 4487289 w 6737984"/>
              <a:gd name="T11" fmla="*/ 10350197 h 10350500"/>
              <a:gd name="T12" fmla="*/ 6724432 w 6737984"/>
              <a:gd name="T13" fmla="*/ 9060126 h 10350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37984" h="10350500">
                <a:moveTo>
                  <a:pt x="6737733" y="1283858"/>
                </a:moveTo>
                <a:lnTo>
                  <a:pt x="6733868" y="1286086"/>
                </a:lnTo>
                <a:lnTo>
                  <a:pt x="4496062" y="0"/>
                </a:lnTo>
                <a:lnTo>
                  <a:pt x="0" y="2587575"/>
                </a:lnTo>
                <a:lnTo>
                  <a:pt x="0" y="7762590"/>
                </a:lnTo>
                <a:lnTo>
                  <a:pt x="4496166" y="10350197"/>
                </a:lnTo>
                <a:lnTo>
                  <a:pt x="6737733" y="906012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object 13"/>
          <p:cNvSpPr>
            <a:spLocks/>
          </p:cNvSpPr>
          <p:nvPr userDrawn="1"/>
        </p:nvSpPr>
        <p:spPr bwMode="auto">
          <a:xfrm>
            <a:off x="7062486" y="83176"/>
            <a:ext cx="3910316" cy="6011917"/>
          </a:xfrm>
          <a:custGeom>
            <a:avLst/>
            <a:gdLst>
              <a:gd name="T0" fmla="*/ 7157503 w 7164705"/>
              <a:gd name="T1" fmla="*/ 1366102 h 11015345"/>
              <a:gd name="T2" fmla="*/ 7151580 w 7164705"/>
              <a:gd name="T3" fmla="*/ 1369541 h 11015345"/>
              <a:gd name="T4" fmla="*/ 4776334 w 7164705"/>
              <a:gd name="T5" fmla="*/ 0 h 11015345"/>
              <a:gd name="T6" fmla="*/ 0 w 7164705"/>
              <a:gd name="T7" fmla="*/ 2755469 h 11015345"/>
              <a:gd name="T8" fmla="*/ 0 w 7164705"/>
              <a:gd name="T9" fmla="*/ 8266241 h 11015345"/>
              <a:gd name="T10" fmla="*/ 4777182 w 7164705"/>
              <a:gd name="T11" fmla="*/ 11021724 h 11015345"/>
              <a:gd name="T12" fmla="*/ 7157503 w 7164705"/>
              <a:gd name="T13" fmla="*/ 9648719 h 110153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164705" h="11015345">
                <a:moveTo>
                  <a:pt x="7164181" y="1365283"/>
                </a:moveTo>
                <a:lnTo>
                  <a:pt x="7158253" y="1368701"/>
                </a:lnTo>
                <a:lnTo>
                  <a:pt x="4780786" y="0"/>
                </a:lnTo>
                <a:lnTo>
                  <a:pt x="0" y="2753790"/>
                </a:lnTo>
                <a:lnTo>
                  <a:pt x="0" y="8261224"/>
                </a:lnTo>
                <a:lnTo>
                  <a:pt x="4781634" y="11015046"/>
                </a:lnTo>
                <a:lnTo>
                  <a:pt x="7164181" y="964287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object 14"/>
          <p:cNvSpPr>
            <a:spLocks/>
          </p:cNvSpPr>
          <p:nvPr userDrawn="1"/>
        </p:nvSpPr>
        <p:spPr bwMode="auto">
          <a:xfrm>
            <a:off x="9761495" y="2"/>
            <a:ext cx="1211306" cy="693983"/>
          </a:xfrm>
          <a:custGeom>
            <a:avLst/>
            <a:gdLst>
              <a:gd name="T0" fmla="*/ 2219124 w 2219325"/>
              <a:gd name="T1" fmla="*/ 1260314 h 1271905"/>
              <a:gd name="T2" fmla="*/ 2211144 w 2219325"/>
              <a:gd name="T3" fmla="*/ 1264895 h 1271905"/>
              <a:gd name="T4" fmla="*/ 0 w 2219325"/>
              <a:gd name="T5" fmla="*/ 0 h 12719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9325" h="1271905">
                <a:moveTo>
                  <a:pt x="2219124" y="1266929"/>
                </a:moveTo>
                <a:lnTo>
                  <a:pt x="2211144" y="1271534"/>
                </a:lnTo>
                <a:lnTo>
                  <a:pt x="0" y="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object 15"/>
          <p:cNvSpPr>
            <a:spLocks/>
          </p:cNvSpPr>
          <p:nvPr userDrawn="1"/>
        </p:nvSpPr>
        <p:spPr bwMode="auto">
          <a:xfrm>
            <a:off x="6822477" y="0"/>
            <a:ext cx="2598503" cy="6172200"/>
          </a:xfrm>
          <a:custGeom>
            <a:avLst/>
            <a:gdLst>
              <a:gd name="T0" fmla="*/ 4779936 w 4759959"/>
              <a:gd name="T1" fmla="*/ 0 h 11308715"/>
              <a:gd name="T2" fmla="*/ 0 w 4759959"/>
              <a:gd name="T3" fmla="*/ 2743456 h 11308715"/>
              <a:gd name="T4" fmla="*/ 0 w 4759959"/>
              <a:gd name="T5" fmla="*/ 8590197 h 11308715"/>
              <a:gd name="T6" fmla="*/ 4760903 w 4759959"/>
              <a:gd name="T7" fmla="*/ 11321897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59959" h="11308715">
                <a:moveTo>
                  <a:pt x="4759862" y="0"/>
                </a:moveTo>
                <a:lnTo>
                  <a:pt x="0" y="2740222"/>
                </a:lnTo>
                <a:lnTo>
                  <a:pt x="0" y="8580075"/>
                </a:lnTo>
                <a:lnTo>
                  <a:pt x="4740909" y="11308556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object 16"/>
          <p:cNvSpPr>
            <a:spLocks/>
          </p:cNvSpPr>
          <p:nvPr userDrawn="1"/>
        </p:nvSpPr>
        <p:spPr bwMode="auto">
          <a:xfrm>
            <a:off x="9773626" y="5481686"/>
            <a:ext cx="1199176" cy="690517"/>
          </a:xfrm>
          <a:custGeom>
            <a:avLst/>
            <a:gdLst>
              <a:gd name="T0" fmla="*/ 0 w 2197734"/>
              <a:gd name="T1" fmla="*/ 1271294 h 1264920"/>
              <a:gd name="T2" fmla="*/ 2184082 w 2197734"/>
              <a:gd name="T3" fmla="*/ 0 h 12649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97734" h="1264920">
                <a:moveTo>
                  <a:pt x="0" y="1264623"/>
                </a:moveTo>
                <a:lnTo>
                  <a:pt x="2197356" y="0"/>
                </a:lnTo>
              </a:path>
            </a:pathLst>
          </a:custGeom>
          <a:noFill/>
          <a:ln w="26648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8" name="object 17"/>
          <p:cNvSpPr>
            <a:spLocks/>
          </p:cNvSpPr>
          <p:nvPr userDrawn="1"/>
        </p:nvSpPr>
        <p:spPr bwMode="auto">
          <a:xfrm>
            <a:off x="9998038" y="1"/>
            <a:ext cx="974764" cy="557959"/>
          </a:xfrm>
          <a:custGeom>
            <a:avLst/>
            <a:gdLst>
              <a:gd name="T0" fmla="*/ 1779139 w 1786255"/>
              <a:gd name="T1" fmla="*/ 1017223 h 1022350"/>
              <a:gd name="T2" fmla="*/ 1770795 w 1786255"/>
              <a:gd name="T3" fmla="*/ 1022056 h 1022350"/>
              <a:gd name="T4" fmla="*/ 0 w 1786255"/>
              <a:gd name="T5" fmla="*/ 0 h 10223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86255" h="1022350">
                <a:moveTo>
                  <a:pt x="1785804" y="1017223"/>
                </a:moveTo>
                <a:lnTo>
                  <a:pt x="1777427" y="1022056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9" name="object 18"/>
          <p:cNvSpPr>
            <a:spLocks/>
          </p:cNvSpPr>
          <p:nvPr userDrawn="1"/>
        </p:nvSpPr>
        <p:spPr bwMode="auto">
          <a:xfrm>
            <a:off x="6585935" y="0"/>
            <a:ext cx="2440806" cy="6172200"/>
          </a:xfrm>
          <a:custGeom>
            <a:avLst/>
            <a:gdLst>
              <a:gd name="T0" fmla="*/ 4465206 w 4472305"/>
              <a:gd name="T1" fmla="*/ 0 h 11308715"/>
              <a:gd name="T2" fmla="*/ 0 w 4472305"/>
              <a:gd name="T3" fmla="*/ 2577389 h 11308715"/>
              <a:gd name="T4" fmla="*/ 0 w 4472305"/>
              <a:gd name="T5" fmla="*/ 8756945 h 11308715"/>
              <a:gd name="T6" fmla="*/ 4444891 w 4472305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72305" h="11308715">
                <a:moveTo>
                  <a:pt x="4471884" y="0"/>
                </a:moveTo>
                <a:lnTo>
                  <a:pt x="0" y="2574344"/>
                </a:lnTo>
                <a:lnTo>
                  <a:pt x="0" y="8746627"/>
                </a:lnTo>
                <a:lnTo>
                  <a:pt x="445152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object 19"/>
          <p:cNvSpPr>
            <a:spLocks/>
          </p:cNvSpPr>
          <p:nvPr userDrawn="1"/>
        </p:nvSpPr>
        <p:spPr bwMode="auto">
          <a:xfrm>
            <a:off x="10010168" y="5617710"/>
            <a:ext cx="962633" cy="554492"/>
          </a:xfrm>
          <a:custGeom>
            <a:avLst/>
            <a:gdLst>
              <a:gd name="T0" fmla="*/ 0 w 1764030"/>
              <a:gd name="T1" fmla="*/ 1028343 h 1015365"/>
              <a:gd name="T2" fmla="*/ 1756815 w 1764030"/>
              <a:gd name="T3" fmla="*/ 0 h 101536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64030" h="1015365">
                <a:moveTo>
                  <a:pt x="0" y="1014928"/>
                </a:moveTo>
                <a:lnTo>
                  <a:pt x="1763479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1" name="object 20"/>
          <p:cNvSpPr>
            <a:spLocks/>
          </p:cNvSpPr>
          <p:nvPr userDrawn="1"/>
        </p:nvSpPr>
        <p:spPr bwMode="auto">
          <a:xfrm>
            <a:off x="10236313" y="1"/>
            <a:ext cx="736488" cy="421934"/>
          </a:xfrm>
          <a:custGeom>
            <a:avLst/>
            <a:gdLst>
              <a:gd name="T0" fmla="*/ 1336305 w 1350009"/>
              <a:gd name="T1" fmla="*/ 775152 h 772795"/>
              <a:gd name="T2" fmla="*/ 1329276 w 1350009"/>
              <a:gd name="T3" fmla="*/ 779280 h 772795"/>
              <a:gd name="T4" fmla="*/ 0 w 1350009"/>
              <a:gd name="T5" fmla="*/ 0 h 7727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50009" h="772795">
                <a:moveTo>
                  <a:pt x="1349552" y="768484"/>
                </a:moveTo>
                <a:lnTo>
                  <a:pt x="1342453" y="772577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2" name="object 21"/>
          <p:cNvSpPr>
            <a:spLocks/>
          </p:cNvSpPr>
          <p:nvPr userDrawn="1"/>
        </p:nvSpPr>
        <p:spPr bwMode="auto">
          <a:xfrm>
            <a:off x="6353725" y="0"/>
            <a:ext cx="2282245" cy="6172200"/>
          </a:xfrm>
          <a:custGeom>
            <a:avLst/>
            <a:gdLst>
              <a:gd name="T0" fmla="*/ 4168691 w 4182109"/>
              <a:gd name="T1" fmla="*/ 0 h 11308715"/>
              <a:gd name="T2" fmla="*/ 0 w 4182109"/>
              <a:gd name="T3" fmla="*/ 2411299 h 11308715"/>
              <a:gd name="T4" fmla="*/ 0 w 4182109"/>
              <a:gd name="T5" fmla="*/ 8923676 h 11308715"/>
              <a:gd name="T6" fmla="*/ 4146446 w 4182109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82109" h="11308715">
                <a:moveTo>
                  <a:pt x="4181985" y="0"/>
                </a:moveTo>
                <a:lnTo>
                  <a:pt x="0" y="2408464"/>
                </a:lnTo>
                <a:lnTo>
                  <a:pt x="0" y="8913156"/>
                </a:lnTo>
                <a:lnTo>
                  <a:pt x="415966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" name="object 22"/>
          <p:cNvSpPr>
            <a:spLocks/>
          </p:cNvSpPr>
          <p:nvPr userDrawn="1"/>
        </p:nvSpPr>
        <p:spPr bwMode="auto">
          <a:xfrm>
            <a:off x="10248445" y="5754598"/>
            <a:ext cx="724357" cy="417602"/>
          </a:xfrm>
          <a:custGeom>
            <a:avLst/>
            <a:gdLst>
              <a:gd name="T0" fmla="*/ 0 w 1327784"/>
              <a:gd name="T1" fmla="*/ 777720 h 764540"/>
              <a:gd name="T2" fmla="*/ 1313926 w 1327784"/>
              <a:gd name="T3" fmla="*/ 0 h 7645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7784" h="764540">
                <a:moveTo>
                  <a:pt x="0" y="764279"/>
                </a:moveTo>
                <a:lnTo>
                  <a:pt x="132717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object 23"/>
          <p:cNvSpPr>
            <a:spLocks/>
          </p:cNvSpPr>
          <p:nvPr userDrawn="1"/>
        </p:nvSpPr>
        <p:spPr bwMode="auto">
          <a:xfrm>
            <a:off x="10471124" y="2"/>
            <a:ext cx="501678" cy="285911"/>
          </a:xfrm>
          <a:custGeom>
            <a:avLst/>
            <a:gdLst>
              <a:gd name="T0" fmla="*/ 912301 w 919480"/>
              <a:gd name="T1" fmla="*/ 531177 h 523240"/>
              <a:gd name="T2" fmla="*/ 903216 w 919480"/>
              <a:gd name="T3" fmla="*/ 536591 h 523240"/>
              <a:gd name="T4" fmla="*/ 0 w 919480"/>
              <a:gd name="T5" fmla="*/ 0 h 5232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9480" h="523240">
                <a:moveTo>
                  <a:pt x="918953" y="517819"/>
                </a:moveTo>
                <a:lnTo>
                  <a:pt x="909801" y="523097"/>
                </a:lnTo>
                <a:lnTo>
                  <a:pt x="0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5" name="object 24"/>
          <p:cNvSpPr>
            <a:spLocks/>
          </p:cNvSpPr>
          <p:nvPr userDrawn="1"/>
        </p:nvSpPr>
        <p:spPr bwMode="auto">
          <a:xfrm>
            <a:off x="6113716" y="0"/>
            <a:ext cx="2126284" cy="6172200"/>
          </a:xfrm>
          <a:custGeom>
            <a:avLst/>
            <a:gdLst>
              <a:gd name="T0" fmla="*/ 3882499 w 3896359"/>
              <a:gd name="T1" fmla="*/ 0 h 11308715"/>
              <a:gd name="T2" fmla="*/ 0 w 3896359"/>
              <a:gd name="T3" fmla="*/ 2245241 h 11308715"/>
              <a:gd name="T4" fmla="*/ 0 w 3896359"/>
              <a:gd name="T5" fmla="*/ 9090416 h 11308715"/>
              <a:gd name="T6" fmla="*/ 3859527 w 3896359"/>
              <a:gd name="T7" fmla="*/ 11321896 h 113087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96359" h="11308715">
                <a:moveTo>
                  <a:pt x="3895789" y="0"/>
                </a:moveTo>
                <a:lnTo>
                  <a:pt x="0" y="2242595"/>
                </a:lnTo>
                <a:lnTo>
                  <a:pt x="0" y="9079706"/>
                </a:lnTo>
                <a:lnTo>
                  <a:pt x="3872739" y="11308555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6" name="object 25"/>
          <p:cNvSpPr>
            <a:spLocks/>
          </p:cNvSpPr>
          <p:nvPr userDrawn="1"/>
        </p:nvSpPr>
        <p:spPr bwMode="auto">
          <a:xfrm>
            <a:off x="10484120" y="5890624"/>
            <a:ext cx="488682" cy="281579"/>
          </a:xfrm>
          <a:custGeom>
            <a:avLst/>
            <a:gdLst>
              <a:gd name="T0" fmla="*/ 0 w 895984"/>
              <a:gd name="T1" fmla="*/ 522231 h 515620"/>
              <a:gd name="T2" fmla="*/ 882540 w 895984"/>
              <a:gd name="T3" fmla="*/ 0 h 5156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95984" h="515620">
                <a:moveTo>
                  <a:pt x="0" y="515534"/>
                </a:moveTo>
                <a:lnTo>
                  <a:pt x="895756" y="0"/>
                </a:lnTo>
              </a:path>
            </a:pathLst>
          </a:custGeom>
          <a:noFill/>
          <a:ln w="13329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7" name="object 26"/>
          <p:cNvSpPr>
            <a:spLocks/>
          </p:cNvSpPr>
          <p:nvPr userDrawn="1"/>
        </p:nvSpPr>
        <p:spPr bwMode="auto">
          <a:xfrm>
            <a:off x="10226783" y="2220573"/>
            <a:ext cx="746018" cy="434930"/>
          </a:xfrm>
          <a:custGeom>
            <a:avLst/>
            <a:gdLst>
              <a:gd name="T0" fmla="*/ 1347372 w 1367790"/>
              <a:gd name="T1" fmla="*/ 822163 h 795654"/>
              <a:gd name="T2" fmla="*/ 0 w 1367790"/>
              <a:gd name="T3" fmla="*/ 0 h 79565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67790" h="795654">
                <a:moveTo>
                  <a:pt x="1367238" y="795063"/>
                </a:moveTo>
                <a:lnTo>
                  <a:pt x="0" y="0"/>
                </a:lnTo>
              </a:path>
            </a:pathLst>
          </a:custGeom>
          <a:noFill/>
          <a:ln w="39977">
            <a:solidFill>
              <a:srgbClr val="83D1F5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38" name="Picture 37" descr="IBMLogo8bar3color.png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39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3762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0" y="2608829"/>
            <a:ext cx="7134071" cy="1130155"/>
          </a:xfrm>
        </p:spPr>
        <p:txBody>
          <a:bodyPr anchor="t" anchorCtr="0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object 4"/>
          <p:cNvSpPr>
            <a:spLocks/>
          </p:cNvSpPr>
          <p:nvPr userDrawn="1"/>
        </p:nvSpPr>
        <p:spPr bwMode="auto">
          <a:xfrm>
            <a:off x="7800706" y="573556"/>
            <a:ext cx="2693812" cy="1567309"/>
          </a:xfrm>
          <a:custGeom>
            <a:avLst/>
            <a:gdLst>
              <a:gd name="T0" fmla="*/ 2453277 w 4935855"/>
              <a:gd name="T1" fmla="*/ 0 h 2872740"/>
              <a:gd name="T2" fmla="*/ 0 w 4935855"/>
              <a:gd name="T3" fmla="*/ 1411927 h 2872740"/>
              <a:gd name="T4" fmla="*/ 2474727 w 4935855"/>
              <a:gd name="T5" fmla="*/ 2852470 h 2872740"/>
              <a:gd name="T6" fmla="*/ 4928564 w 4935855"/>
              <a:gd name="T7" fmla="*/ 1424666 h 2872740"/>
              <a:gd name="T8" fmla="*/ 2453277 w 4935855"/>
              <a:gd name="T9" fmla="*/ 0 h 2872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35855" h="2872740">
                <a:moveTo>
                  <a:pt x="2456595" y="0"/>
                </a:moveTo>
                <a:lnTo>
                  <a:pt x="0" y="1421789"/>
                </a:lnTo>
                <a:lnTo>
                  <a:pt x="2478081" y="2872394"/>
                </a:lnTo>
                <a:lnTo>
                  <a:pt x="4935242" y="1434616"/>
                </a:lnTo>
                <a:lnTo>
                  <a:pt x="2456595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object 5"/>
          <p:cNvSpPr>
            <a:spLocks/>
          </p:cNvSpPr>
          <p:nvPr userDrawn="1"/>
        </p:nvSpPr>
        <p:spPr bwMode="auto">
          <a:xfrm>
            <a:off x="9158442" y="1386236"/>
            <a:ext cx="1341274" cy="4202884"/>
          </a:xfrm>
          <a:custGeom>
            <a:avLst/>
            <a:gdLst>
              <a:gd name="T0" fmla="*/ 2456982 w 2457450"/>
              <a:gd name="T1" fmla="*/ 0 h 7700645"/>
              <a:gd name="T2" fmla="*/ 0 w 2457450"/>
              <a:gd name="T3" fmla="*/ 1438975 h 7700645"/>
              <a:gd name="T4" fmla="*/ 0 w 2457450"/>
              <a:gd name="T5" fmla="*/ 7707145 h 7700645"/>
              <a:gd name="T6" fmla="*/ 2456982 w 2457450"/>
              <a:gd name="T7" fmla="*/ 6283823 h 7700645"/>
              <a:gd name="T8" fmla="*/ 2456982 w 2457450"/>
              <a:gd name="T9" fmla="*/ 0 h 7700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7450" h="7700645">
                <a:moveTo>
                  <a:pt x="2456982" y="0"/>
                </a:moveTo>
                <a:lnTo>
                  <a:pt x="0" y="1437736"/>
                </a:lnTo>
                <a:lnTo>
                  <a:pt x="0" y="7700467"/>
                </a:lnTo>
                <a:lnTo>
                  <a:pt x="2456982" y="6278384"/>
                </a:lnTo>
                <a:lnTo>
                  <a:pt x="2456982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6"/>
          <p:cNvSpPr>
            <a:spLocks/>
          </p:cNvSpPr>
          <p:nvPr userDrawn="1"/>
        </p:nvSpPr>
        <p:spPr bwMode="auto">
          <a:xfrm>
            <a:off x="7772114" y="1379304"/>
            <a:ext cx="1352538" cy="4208948"/>
          </a:xfrm>
          <a:custGeom>
            <a:avLst/>
            <a:gdLst>
              <a:gd name="T0" fmla="*/ 0 w 2478405"/>
              <a:gd name="T1" fmla="*/ 0 h 7712709"/>
              <a:gd name="T2" fmla="*/ 0 w 2478405"/>
              <a:gd name="T3" fmla="*/ 6267596 h 7712709"/>
              <a:gd name="T4" fmla="*/ 2471214 w 2478405"/>
              <a:gd name="T5" fmla="*/ 7699257 h 7712709"/>
              <a:gd name="T6" fmla="*/ 2471214 w 2478405"/>
              <a:gd name="T7" fmla="*/ 1448022 h 7712709"/>
              <a:gd name="T8" fmla="*/ 0 w 2478405"/>
              <a:gd name="T9" fmla="*/ 0 h 77127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8405" h="7712709">
                <a:moveTo>
                  <a:pt x="0" y="0"/>
                </a:moveTo>
                <a:lnTo>
                  <a:pt x="0" y="6278426"/>
                </a:lnTo>
                <a:lnTo>
                  <a:pt x="2477861" y="7712560"/>
                </a:lnTo>
                <a:lnTo>
                  <a:pt x="2477861" y="1450521"/>
                </a:lnTo>
                <a:lnTo>
                  <a:pt x="0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7"/>
          <p:cNvSpPr>
            <a:spLocks/>
          </p:cNvSpPr>
          <p:nvPr userDrawn="1"/>
        </p:nvSpPr>
        <p:spPr bwMode="auto">
          <a:xfrm>
            <a:off x="9169707" y="0"/>
            <a:ext cx="1803095" cy="6172200"/>
          </a:xfrm>
          <a:custGeom>
            <a:avLst/>
            <a:gdLst>
              <a:gd name="T0" fmla="*/ 3296641 w 3303905"/>
              <a:gd name="T1" fmla="*/ 0 h 11308715"/>
              <a:gd name="T2" fmla="*/ 1746209 w 3303905"/>
              <a:gd name="T3" fmla="*/ 0 h 11308715"/>
              <a:gd name="T4" fmla="*/ 0 w 3303905"/>
              <a:gd name="T5" fmla="*/ 1015721 h 11308715"/>
              <a:gd name="T6" fmla="*/ 2494210 w 3303905"/>
              <a:gd name="T7" fmla="*/ 2469985 h 11308715"/>
              <a:gd name="T8" fmla="*/ 2494210 w 3303905"/>
              <a:gd name="T9" fmla="*/ 8864773 h 11308715"/>
              <a:gd name="T10" fmla="*/ 2486399 w 3303905"/>
              <a:gd name="T11" fmla="*/ 8873832 h 11308715"/>
              <a:gd name="T12" fmla="*/ 27255 w 3303905"/>
              <a:gd name="T13" fmla="*/ 10306176 h 11308715"/>
              <a:gd name="T14" fmla="*/ 1773402 w 3303905"/>
              <a:gd name="T15" fmla="*/ 11321897 h 11308715"/>
              <a:gd name="T16" fmla="*/ 3296641 w 3303905"/>
              <a:gd name="T17" fmla="*/ 11321897 h 11308715"/>
              <a:gd name="T18" fmla="*/ 3296641 w 3303905"/>
              <a:gd name="T19" fmla="*/ 0 h 11308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03905" h="11308715">
                <a:moveTo>
                  <a:pt x="3303313" y="0"/>
                </a:moveTo>
                <a:lnTo>
                  <a:pt x="1749737" y="0"/>
                </a:lnTo>
                <a:lnTo>
                  <a:pt x="0" y="1014524"/>
                </a:lnTo>
                <a:lnTo>
                  <a:pt x="2499253" y="2467066"/>
                </a:lnTo>
                <a:lnTo>
                  <a:pt x="2499253" y="8854327"/>
                </a:lnTo>
                <a:lnTo>
                  <a:pt x="2491431" y="8863374"/>
                </a:lnTo>
                <a:lnTo>
                  <a:pt x="27318" y="10294032"/>
                </a:lnTo>
                <a:lnTo>
                  <a:pt x="1776993" y="11308556"/>
                </a:lnTo>
                <a:lnTo>
                  <a:pt x="3303313" y="11308556"/>
                </a:lnTo>
                <a:lnTo>
                  <a:pt x="330331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9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53213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1" y="2608829"/>
            <a:ext cx="5485526" cy="1130155"/>
          </a:xfrm>
        </p:spPr>
        <p:txBody>
          <a:bodyPr anchor="t" anchorCtr="0"/>
          <a:lstStyle>
            <a:lvl1pPr>
              <a:lnSpc>
                <a:spcPct val="85000"/>
              </a:lnSpc>
              <a:defRPr sz="432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111170" y="2"/>
            <a:ext cx="4861633" cy="6172201"/>
            <a:chOff x="5092640" y="0"/>
            <a:chExt cx="4051361" cy="5143501"/>
          </a:xfrm>
        </p:grpSpPr>
        <p:sp>
          <p:nvSpPr>
            <p:cNvPr id="9" name="object 3"/>
            <p:cNvSpPr>
              <a:spLocks/>
            </p:cNvSpPr>
            <p:nvPr userDrawn="1"/>
          </p:nvSpPr>
          <p:spPr bwMode="auto">
            <a:xfrm>
              <a:off x="7262261" y="1127036"/>
              <a:ext cx="1881740" cy="2892317"/>
            </a:xfrm>
            <a:custGeom>
              <a:avLst/>
              <a:gdLst>
                <a:gd name="T0" fmla="*/ 4125768 w 4132580"/>
                <a:gd name="T1" fmla="*/ 5556454 h 6360159"/>
                <a:gd name="T2" fmla="*/ 2754092 w 4132580"/>
                <a:gd name="T3" fmla="*/ 6346714 h 6360159"/>
                <a:gd name="T4" fmla="*/ 0 w 4132580"/>
                <a:gd name="T5" fmla="*/ 4760015 h 6360159"/>
                <a:gd name="T6" fmla="*/ 0 w 4132580"/>
                <a:gd name="T7" fmla="*/ 1586696 h 6360159"/>
                <a:gd name="T8" fmla="*/ 2754092 w 4132580"/>
                <a:gd name="T9" fmla="*/ 0 h 6360159"/>
                <a:gd name="T10" fmla="*/ 4125768 w 4132580"/>
                <a:gd name="T11" fmla="*/ 790253 h 63601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32580" h="6360159">
                  <a:moveTo>
                    <a:pt x="4132446" y="5568098"/>
                  </a:moveTo>
                  <a:lnTo>
                    <a:pt x="2758544" y="6360015"/>
                  </a:lnTo>
                  <a:lnTo>
                    <a:pt x="0" y="4769990"/>
                  </a:lnTo>
                  <a:lnTo>
                    <a:pt x="0" y="1590014"/>
                  </a:lnTo>
                  <a:lnTo>
                    <a:pt x="2758544" y="0"/>
                  </a:lnTo>
                  <a:lnTo>
                    <a:pt x="4132446" y="791912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object 4"/>
            <p:cNvSpPr>
              <a:spLocks/>
            </p:cNvSpPr>
            <p:nvPr userDrawn="1"/>
          </p:nvSpPr>
          <p:spPr bwMode="auto">
            <a:xfrm>
              <a:off x="8518682" y="1486590"/>
              <a:ext cx="625318" cy="2167433"/>
            </a:xfrm>
            <a:custGeom>
              <a:avLst/>
              <a:gdLst>
                <a:gd name="T0" fmla="*/ 1354029 w 1374140"/>
                <a:gd name="T1" fmla="*/ 4790572 h 4764405"/>
                <a:gd name="T2" fmla="*/ 0 w 1374140"/>
                <a:gd name="T3" fmla="*/ 3994223 h 4764405"/>
                <a:gd name="T4" fmla="*/ 0 w 1374140"/>
                <a:gd name="T5" fmla="*/ 796345 h 4764405"/>
                <a:gd name="T6" fmla="*/ 1354029 w 1374140"/>
                <a:gd name="T7" fmla="*/ 0 h 476440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74140" h="4764405">
                  <a:moveTo>
                    <a:pt x="1373902" y="4763832"/>
                  </a:moveTo>
                  <a:lnTo>
                    <a:pt x="0" y="3971930"/>
                  </a:lnTo>
                  <a:lnTo>
                    <a:pt x="0" y="791901"/>
                  </a:lnTo>
                  <a:lnTo>
                    <a:pt x="1373902" y="0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bject 5"/>
            <p:cNvSpPr>
              <a:spLocks/>
            </p:cNvSpPr>
            <p:nvPr userDrawn="1"/>
          </p:nvSpPr>
          <p:spPr bwMode="auto">
            <a:xfrm>
              <a:off x="7262261" y="1126314"/>
              <a:ext cx="1881740" cy="2893039"/>
            </a:xfrm>
            <a:custGeom>
              <a:avLst/>
              <a:gdLst>
                <a:gd name="T0" fmla="*/ 4125768 w 4132580"/>
                <a:gd name="T1" fmla="*/ 789516 h 6361430"/>
                <a:gd name="T2" fmla="*/ 2755788 w 4132580"/>
                <a:gd name="T3" fmla="*/ 0 h 6361430"/>
                <a:gd name="T4" fmla="*/ 0 w 4132580"/>
                <a:gd name="T5" fmla="*/ 1588627 h 6361430"/>
                <a:gd name="T6" fmla="*/ 0 w 4132580"/>
                <a:gd name="T7" fmla="*/ 4765789 h 6361430"/>
                <a:gd name="T8" fmla="*/ 2755631 w 4132580"/>
                <a:gd name="T9" fmla="*/ 6354437 h 6361430"/>
                <a:gd name="T10" fmla="*/ 4125768 w 4132580"/>
                <a:gd name="T11" fmla="*/ 5564532 h 63614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32580" h="6361430">
                  <a:moveTo>
                    <a:pt x="4132446" y="790335"/>
                  </a:moveTo>
                  <a:lnTo>
                    <a:pt x="2760240" y="0"/>
                  </a:lnTo>
                  <a:lnTo>
                    <a:pt x="0" y="1590286"/>
                  </a:lnTo>
                  <a:lnTo>
                    <a:pt x="0" y="4770786"/>
                  </a:lnTo>
                  <a:lnTo>
                    <a:pt x="2760083" y="6361094"/>
                  </a:lnTo>
                  <a:lnTo>
                    <a:pt x="4132446" y="5570355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object 6"/>
            <p:cNvSpPr>
              <a:spLocks/>
            </p:cNvSpPr>
            <p:nvPr userDrawn="1"/>
          </p:nvSpPr>
          <p:spPr bwMode="auto">
            <a:xfrm>
              <a:off x="7062014" y="975418"/>
              <a:ext cx="2081986" cy="3195554"/>
            </a:xfrm>
            <a:custGeom>
              <a:avLst/>
              <a:gdLst>
                <a:gd name="T0" fmla="*/ 4558918 w 4572634"/>
                <a:gd name="T1" fmla="*/ 871915 h 7026275"/>
                <a:gd name="T2" fmla="*/ 4556991 w 4572634"/>
                <a:gd name="T3" fmla="*/ 873031 h 7026275"/>
                <a:gd name="T4" fmla="*/ 3042740 w 4572634"/>
                <a:gd name="T5" fmla="*/ 0 h 7026275"/>
                <a:gd name="T6" fmla="*/ 0 w 4572634"/>
                <a:gd name="T7" fmla="*/ 1756511 h 7026275"/>
                <a:gd name="T8" fmla="*/ 0 w 4572634"/>
                <a:gd name="T9" fmla="*/ 5269420 h 7026275"/>
                <a:gd name="T10" fmla="*/ 3043315 w 4572634"/>
                <a:gd name="T11" fmla="*/ 7025943 h 7026275"/>
                <a:gd name="T12" fmla="*/ 4558918 w 4572634"/>
                <a:gd name="T13" fmla="*/ 6151186 h 7026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72634" h="7026275">
                  <a:moveTo>
                    <a:pt x="4572213" y="871915"/>
                  </a:moveTo>
                  <a:lnTo>
                    <a:pt x="4570279" y="873031"/>
                  </a:lnTo>
                  <a:lnTo>
                    <a:pt x="3051613" y="0"/>
                  </a:lnTo>
                  <a:lnTo>
                    <a:pt x="0" y="1756511"/>
                  </a:lnTo>
                  <a:lnTo>
                    <a:pt x="0" y="5269420"/>
                  </a:lnTo>
                  <a:lnTo>
                    <a:pt x="3052189" y="7025943"/>
                  </a:lnTo>
                  <a:lnTo>
                    <a:pt x="4572213" y="6151186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bject 7"/>
            <p:cNvSpPr>
              <a:spLocks/>
            </p:cNvSpPr>
            <p:nvPr userDrawn="1"/>
          </p:nvSpPr>
          <p:spPr bwMode="auto">
            <a:xfrm>
              <a:off x="6867551" y="824520"/>
              <a:ext cx="2276449" cy="3498071"/>
            </a:xfrm>
            <a:custGeom>
              <a:avLst/>
              <a:gdLst>
                <a:gd name="T0" fmla="*/ 5005328 w 4998719"/>
                <a:gd name="T1" fmla="*/ 956112 h 7691120"/>
                <a:gd name="T2" fmla="*/ 5004682 w 4998719"/>
                <a:gd name="T3" fmla="*/ 956486 h 7691120"/>
                <a:gd name="T4" fmla="*/ 3342464 w 4998719"/>
                <a:gd name="T5" fmla="*/ 0 h 7691120"/>
                <a:gd name="T6" fmla="*/ 0 w 4998719"/>
                <a:gd name="T7" fmla="*/ 1924405 h 7691120"/>
                <a:gd name="T8" fmla="*/ 0 w 4998719"/>
                <a:gd name="T9" fmla="*/ 5773082 h 7691120"/>
                <a:gd name="T10" fmla="*/ 3342117 w 4998719"/>
                <a:gd name="T11" fmla="*/ 7697480 h 7691120"/>
                <a:gd name="T12" fmla="*/ 5005328 w 4998719"/>
                <a:gd name="T13" fmla="*/ 6739800 h 7691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98719" h="7691120">
                  <a:moveTo>
                    <a:pt x="4998650" y="955274"/>
                  </a:moveTo>
                  <a:lnTo>
                    <a:pt x="4998004" y="955646"/>
                  </a:lnTo>
                  <a:lnTo>
                    <a:pt x="3338003" y="0"/>
                  </a:lnTo>
                  <a:lnTo>
                    <a:pt x="0" y="1922726"/>
                  </a:lnTo>
                  <a:lnTo>
                    <a:pt x="0" y="5768065"/>
                  </a:lnTo>
                  <a:lnTo>
                    <a:pt x="3337657" y="7690802"/>
                  </a:lnTo>
                  <a:lnTo>
                    <a:pt x="4998650" y="6733948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object 8"/>
            <p:cNvSpPr>
              <a:spLocks/>
            </p:cNvSpPr>
            <p:nvPr userDrawn="1"/>
          </p:nvSpPr>
          <p:spPr bwMode="auto">
            <a:xfrm>
              <a:off x="6670196" y="673623"/>
              <a:ext cx="2473804" cy="3799865"/>
            </a:xfrm>
            <a:custGeom>
              <a:avLst/>
              <a:gdLst>
                <a:gd name="T0" fmla="*/ 5445111 w 5431790"/>
                <a:gd name="T1" fmla="*/ 1035170 h 8355965"/>
                <a:gd name="T2" fmla="*/ 5444082 w 5431790"/>
                <a:gd name="T3" fmla="*/ 1035762 h 8355965"/>
                <a:gd name="T4" fmla="*/ 3635808 w 5431790"/>
                <a:gd name="T5" fmla="*/ 0 h 8355965"/>
                <a:gd name="T6" fmla="*/ 0 w 5431790"/>
                <a:gd name="T7" fmla="*/ 2083943 h 8355965"/>
                <a:gd name="T8" fmla="*/ 0 w 5431790"/>
                <a:gd name="T9" fmla="*/ 6251708 h 8355965"/>
                <a:gd name="T10" fmla="*/ 3635378 w 5431790"/>
                <a:gd name="T11" fmla="*/ 8335650 h 8355965"/>
                <a:gd name="T12" fmla="*/ 5445111 w 5431790"/>
                <a:gd name="T13" fmla="*/ 7298229 h 83559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431790" h="8355965">
                  <a:moveTo>
                    <a:pt x="5431762" y="1037648"/>
                  </a:moveTo>
                  <a:lnTo>
                    <a:pt x="5430735" y="1038240"/>
                  </a:lnTo>
                  <a:lnTo>
                    <a:pt x="3626894" y="0"/>
                  </a:lnTo>
                  <a:lnTo>
                    <a:pt x="0" y="2088941"/>
                  </a:lnTo>
                  <a:lnTo>
                    <a:pt x="0" y="6266699"/>
                  </a:lnTo>
                  <a:lnTo>
                    <a:pt x="3626465" y="8355640"/>
                  </a:lnTo>
                  <a:lnTo>
                    <a:pt x="5431762" y="7315731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object 9"/>
            <p:cNvSpPr>
              <a:spLocks/>
            </p:cNvSpPr>
            <p:nvPr userDrawn="1"/>
          </p:nvSpPr>
          <p:spPr bwMode="auto">
            <a:xfrm>
              <a:off x="6469949" y="522725"/>
              <a:ext cx="2674051" cy="4102382"/>
            </a:xfrm>
            <a:custGeom>
              <a:avLst/>
              <a:gdLst>
                <a:gd name="T0" fmla="*/ 5878207 w 5871844"/>
                <a:gd name="T1" fmla="*/ 1117425 h 9020810"/>
                <a:gd name="T2" fmla="*/ 5875117 w 5871844"/>
                <a:gd name="T3" fmla="*/ 1119207 h 9020810"/>
                <a:gd name="T4" fmla="*/ 3922741 w 5871844"/>
                <a:gd name="T5" fmla="*/ 0 h 9020810"/>
                <a:gd name="T6" fmla="*/ 0 w 5871844"/>
                <a:gd name="T7" fmla="*/ 2251806 h 9020810"/>
                <a:gd name="T8" fmla="*/ 0 w 5871844"/>
                <a:gd name="T9" fmla="*/ 6755326 h 9020810"/>
                <a:gd name="T10" fmla="*/ 3923034 w 5871844"/>
                <a:gd name="T11" fmla="*/ 9007175 h 9020810"/>
                <a:gd name="T12" fmla="*/ 5878207 w 5871844"/>
                <a:gd name="T13" fmla="*/ 7884882 h 90208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71844" h="9020810">
                  <a:moveTo>
                    <a:pt x="5871529" y="1119084"/>
                  </a:moveTo>
                  <a:lnTo>
                    <a:pt x="5868439" y="1120866"/>
                  </a:lnTo>
                  <a:lnTo>
                    <a:pt x="3918289" y="0"/>
                  </a:lnTo>
                  <a:lnTo>
                    <a:pt x="0" y="2255145"/>
                  </a:lnTo>
                  <a:lnTo>
                    <a:pt x="0" y="6765322"/>
                  </a:lnTo>
                  <a:lnTo>
                    <a:pt x="3918582" y="9020500"/>
                  </a:lnTo>
                  <a:lnTo>
                    <a:pt x="5871529" y="7896547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object 10"/>
            <p:cNvSpPr>
              <a:spLocks/>
            </p:cNvSpPr>
            <p:nvPr userDrawn="1"/>
          </p:nvSpPr>
          <p:spPr bwMode="auto">
            <a:xfrm>
              <a:off x="6276209" y="371106"/>
              <a:ext cx="2867791" cy="4405620"/>
            </a:xfrm>
            <a:custGeom>
              <a:avLst/>
              <a:gdLst>
                <a:gd name="T0" fmla="*/ 6277986 w 6298565"/>
                <a:gd name="T1" fmla="*/ 1203828 h 9685655"/>
                <a:gd name="T2" fmla="*/ 6272859 w 6298565"/>
                <a:gd name="T3" fmla="*/ 1206799 h 9685655"/>
                <a:gd name="T4" fmla="*/ 4189668 w 6298565"/>
                <a:gd name="T5" fmla="*/ 0 h 9685655"/>
                <a:gd name="T6" fmla="*/ 0 w 6298565"/>
                <a:gd name="T7" fmla="*/ 2428048 h 9685655"/>
                <a:gd name="T8" fmla="*/ 0 w 6298565"/>
                <a:gd name="T9" fmla="*/ 7283995 h 9685655"/>
                <a:gd name="T10" fmla="*/ 4190701 w 6298565"/>
                <a:gd name="T11" fmla="*/ 9712052 h 9685655"/>
                <a:gd name="T12" fmla="*/ 6277986 w 6298565"/>
                <a:gd name="T13" fmla="*/ 8502699 h 96856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98565" h="9685655">
                  <a:moveTo>
                    <a:pt x="6297966" y="1200515"/>
                  </a:moveTo>
                  <a:lnTo>
                    <a:pt x="6292824" y="1203481"/>
                  </a:lnTo>
                  <a:lnTo>
                    <a:pt x="4203002" y="0"/>
                  </a:lnTo>
                  <a:lnTo>
                    <a:pt x="0" y="2421371"/>
                  </a:lnTo>
                  <a:lnTo>
                    <a:pt x="0" y="7263967"/>
                  </a:lnTo>
                  <a:lnTo>
                    <a:pt x="4204039" y="9685349"/>
                  </a:lnTo>
                  <a:lnTo>
                    <a:pt x="6297966" y="847932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object 11"/>
            <p:cNvSpPr>
              <a:spLocks/>
            </p:cNvSpPr>
            <p:nvPr userDrawn="1"/>
          </p:nvSpPr>
          <p:spPr bwMode="auto">
            <a:xfrm>
              <a:off x="6075961" y="220209"/>
              <a:ext cx="3068039" cy="4707414"/>
            </a:xfrm>
            <a:custGeom>
              <a:avLst/>
              <a:gdLst>
                <a:gd name="T0" fmla="*/ 6724432 w 6737984"/>
                <a:gd name="T1" fmla="*/ 1283858 h 10350500"/>
                <a:gd name="T2" fmla="*/ 6720575 w 6737984"/>
                <a:gd name="T3" fmla="*/ 1286086 h 10350500"/>
                <a:gd name="T4" fmla="*/ 4487186 w 6737984"/>
                <a:gd name="T5" fmla="*/ 0 h 10350500"/>
                <a:gd name="T6" fmla="*/ 0 w 6737984"/>
                <a:gd name="T7" fmla="*/ 2587575 h 10350500"/>
                <a:gd name="T8" fmla="*/ 0 w 6737984"/>
                <a:gd name="T9" fmla="*/ 7762590 h 10350500"/>
                <a:gd name="T10" fmla="*/ 4487289 w 6737984"/>
                <a:gd name="T11" fmla="*/ 10350197 h 10350500"/>
                <a:gd name="T12" fmla="*/ 6724432 w 6737984"/>
                <a:gd name="T13" fmla="*/ 9060126 h 10350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37984" h="10350500">
                  <a:moveTo>
                    <a:pt x="6737733" y="1283858"/>
                  </a:moveTo>
                  <a:lnTo>
                    <a:pt x="6733868" y="1286086"/>
                  </a:lnTo>
                  <a:lnTo>
                    <a:pt x="4496062" y="0"/>
                  </a:lnTo>
                  <a:lnTo>
                    <a:pt x="0" y="2587575"/>
                  </a:lnTo>
                  <a:lnTo>
                    <a:pt x="0" y="7762590"/>
                  </a:lnTo>
                  <a:lnTo>
                    <a:pt x="4496166" y="10350197"/>
                  </a:lnTo>
                  <a:lnTo>
                    <a:pt x="6737733" y="906012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object 12"/>
            <p:cNvSpPr>
              <a:spLocks/>
            </p:cNvSpPr>
            <p:nvPr userDrawn="1"/>
          </p:nvSpPr>
          <p:spPr bwMode="auto">
            <a:xfrm>
              <a:off x="5881499" y="69312"/>
              <a:ext cx="3262501" cy="5009931"/>
            </a:xfrm>
            <a:custGeom>
              <a:avLst/>
              <a:gdLst>
                <a:gd name="T0" fmla="*/ 7157503 w 7164705"/>
                <a:gd name="T1" fmla="*/ 1366102 h 11015345"/>
                <a:gd name="T2" fmla="*/ 7151580 w 7164705"/>
                <a:gd name="T3" fmla="*/ 1369541 h 11015345"/>
                <a:gd name="T4" fmla="*/ 4776334 w 7164705"/>
                <a:gd name="T5" fmla="*/ 0 h 11015345"/>
                <a:gd name="T6" fmla="*/ 0 w 7164705"/>
                <a:gd name="T7" fmla="*/ 2755469 h 11015345"/>
                <a:gd name="T8" fmla="*/ 0 w 7164705"/>
                <a:gd name="T9" fmla="*/ 8266241 h 11015345"/>
                <a:gd name="T10" fmla="*/ 4777182 w 7164705"/>
                <a:gd name="T11" fmla="*/ 11021724 h 11015345"/>
                <a:gd name="T12" fmla="*/ 7157503 w 7164705"/>
                <a:gd name="T13" fmla="*/ 9648719 h 110153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64705" h="11015345">
                  <a:moveTo>
                    <a:pt x="7164181" y="1365283"/>
                  </a:moveTo>
                  <a:lnTo>
                    <a:pt x="7158253" y="1368701"/>
                  </a:lnTo>
                  <a:lnTo>
                    <a:pt x="4780786" y="0"/>
                  </a:lnTo>
                  <a:lnTo>
                    <a:pt x="0" y="2753790"/>
                  </a:lnTo>
                  <a:lnTo>
                    <a:pt x="0" y="8261224"/>
                  </a:lnTo>
                  <a:lnTo>
                    <a:pt x="4781634" y="11015046"/>
                  </a:lnTo>
                  <a:lnTo>
                    <a:pt x="7164181" y="964287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object 13"/>
            <p:cNvSpPr>
              <a:spLocks/>
            </p:cNvSpPr>
            <p:nvPr userDrawn="1"/>
          </p:nvSpPr>
          <p:spPr bwMode="auto">
            <a:xfrm>
              <a:off x="8133370" y="0"/>
              <a:ext cx="1010631" cy="578319"/>
            </a:xfrm>
            <a:custGeom>
              <a:avLst/>
              <a:gdLst>
                <a:gd name="T0" fmla="*/ 2219124 w 2219325"/>
                <a:gd name="T1" fmla="*/ 1260314 h 1271905"/>
                <a:gd name="T2" fmla="*/ 2211144 w 2219325"/>
                <a:gd name="T3" fmla="*/ 1264895 h 1271905"/>
                <a:gd name="T4" fmla="*/ 0 w 2219325"/>
                <a:gd name="T5" fmla="*/ 0 h 12719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19325" h="1271905">
                  <a:moveTo>
                    <a:pt x="2219124" y="1266929"/>
                  </a:moveTo>
                  <a:lnTo>
                    <a:pt x="2211144" y="1271534"/>
                  </a:lnTo>
                  <a:lnTo>
                    <a:pt x="0" y="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object 14"/>
            <p:cNvSpPr>
              <a:spLocks/>
            </p:cNvSpPr>
            <p:nvPr userDrawn="1"/>
          </p:nvSpPr>
          <p:spPr bwMode="auto">
            <a:xfrm>
              <a:off x="5682802" y="0"/>
              <a:ext cx="2168013" cy="5143500"/>
            </a:xfrm>
            <a:custGeom>
              <a:avLst/>
              <a:gdLst>
                <a:gd name="T0" fmla="*/ 4779936 w 4759959"/>
                <a:gd name="T1" fmla="*/ 0 h 11308715"/>
                <a:gd name="T2" fmla="*/ 0 w 4759959"/>
                <a:gd name="T3" fmla="*/ 2743456 h 11308715"/>
                <a:gd name="T4" fmla="*/ 0 w 4759959"/>
                <a:gd name="T5" fmla="*/ 8590197 h 11308715"/>
                <a:gd name="T6" fmla="*/ 4760903 w 4759959"/>
                <a:gd name="T7" fmla="*/ 11321897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9959" h="11308715">
                  <a:moveTo>
                    <a:pt x="4759862" y="0"/>
                  </a:moveTo>
                  <a:lnTo>
                    <a:pt x="0" y="2740222"/>
                  </a:lnTo>
                  <a:lnTo>
                    <a:pt x="0" y="8580075"/>
                  </a:lnTo>
                  <a:lnTo>
                    <a:pt x="4740909" y="11308556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object 15"/>
            <p:cNvSpPr>
              <a:spLocks/>
            </p:cNvSpPr>
            <p:nvPr userDrawn="1"/>
          </p:nvSpPr>
          <p:spPr bwMode="auto">
            <a:xfrm>
              <a:off x="8143491" y="4568070"/>
              <a:ext cx="1000510" cy="575431"/>
            </a:xfrm>
            <a:custGeom>
              <a:avLst/>
              <a:gdLst>
                <a:gd name="T0" fmla="*/ 0 w 2197734"/>
                <a:gd name="T1" fmla="*/ 1271294 h 1264920"/>
                <a:gd name="T2" fmla="*/ 2184082 w 2197734"/>
                <a:gd name="T3" fmla="*/ 0 h 12649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97734" h="1264920">
                  <a:moveTo>
                    <a:pt x="0" y="1264623"/>
                  </a:moveTo>
                  <a:lnTo>
                    <a:pt x="2197356" y="0"/>
                  </a:lnTo>
                </a:path>
              </a:pathLst>
            </a:custGeom>
            <a:noFill/>
            <a:ln w="26648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object 16"/>
            <p:cNvSpPr>
              <a:spLocks/>
            </p:cNvSpPr>
            <p:nvPr userDrawn="1"/>
          </p:nvSpPr>
          <p:spPr bwMode="auto">
            <a:xfrm>
              <a:off x="8330725" y="0"/>
              <a:ext cx="813276" cy="464966"/>
            </a:xfrm>
            <a:custGeom>
              <a:avLst/>
              <a:gdLst>
                <a:gd name="T0" fmla="*/ 1779139 w 1786255"/>
                <a:gd name="T1" fmla="*/ 1017223 h 1022350"/>
                <a:gd name="T2" fmla="*/ 1770795 w 1786255"/>
                <a:gd name="T3" fmla="*/ 1022056 h 1022350"/>
                <a:gd name="T4" fmla="*/ 0 w 1786255"/>
                <a:gd name="T5" fmla="*/ 0 h 10223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86255" h="1022350">
                  <a:moveTo>
                    <a:pt x="1785804" y="1017223"/>
                  </a:moveTo>
                  <a:lnTo>
                    <a:pt x="1777427" y="1022056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object 17"/>
            <p:cNvSpPr>
              <a:spLocks/>
            </p:cNvSpPr>
            <p:nvPr userDrawn="1"/>
          </p:nvSpPr>
          <p:spPr bwMode="auto">
            <a:xfrm>
              <a:off x="5485842" y="0"/>
              <a:ext cx="2036442" cy="5143500"/>
            </a:xfrm>
            <a:custGeom>
              <a:avLst/>
              <a:gdLst>
                <a:gd name="T0" fmla="*/ 4465206 w 4472305"/>
                <a:gd name="T1" fmla="*/ 0 h 11308715"/>
                <a:gd name="T2" fmla="*/ 0 w 4472305"/>
                <a:gd name="T3" fmla="*/ 2577389 h 11308715"/>
                <a:gd name="T4" fmla="*/ 0 w 4472305"/>
                <a:gd name="T5" fmla="*/ 8756945 h 11308715"/>
                <a:gd name="T6" fmla="*/ 4444891 w 4472305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72305" h="11308715">
                  <a:moveTo>
                    <a:pt x="4471884" y="0"/>
                  </a:moveTo>
                  <a:lnTo>
                    <a:pt x="0" y="2574344"/>
                  </a:lnTo>
                  <a:lnTo>
                    <a:pt x="0" y="8746627"/>
                  </a:lnTo>
                  <a:lnTo>
                    <a:pt x="445152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object 18"/>
            <p:cNvSpPr>
              <a:spLocks/>
            </p:cNvSpPr>
            <p:nvPr userDrawn="1"/>
          </p:nvSpPr>
          <p:spPr bwMode="auto">
            <a:xfrm>
              <a:off x="8340846" y="4681423"/>
              <a:ext cx="803155" cy="462077"/>
            </a:xfrm>
            <a:custGeom>
              <a:avLst/>
              <a:gdLst>
                <a:gd name="T0" fmla="*/ 0 w 1764030"/>
                <a:gd name="T1" fmla="*/ 1028343 h 1015365"/>
                <a:gd name="T2" fmla="*/ 1756815 w 1764030"/>
                <a:gd name="T3" fmla="*/ 0 h 101536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4030" h="1015365">
                  <a:moveTo>
                    <a:pt x="0" y="1014928"/>
                  </a:moveTo>
                  <a:lnTo>
                    <a:pt x="1763479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object 19"/>
            <p:cNvSpPr>
              <a:spLocks/>
            </p:cNvSpPr>
            <p:nvPr userDrawn="1"/>
          </p:nvSpPr>
          <p:spPr bwMode="auto">
            <a:xfrm>
              <a:off x="8529526" y="1"/>
              <a:ext cx="614475" cy="351612"/>
            </a:xfrm>
            <a:custGeom>
              <a:avLst/>
              <a:gdLst>
                <a:gd name="T0" fmla="*/ 1336305 w 1350009"/>
                <a:gd name="T1" fmla="*/ 775152 h 772795"/>
                <a:gd name="T2" fmla="*/ 1329276 w 1350009"/>
                <a:gd name="T3" fmla="*/ 779280 h 772795"/>
                <a:gd name="T4" fmla="*/ 0 w 1350009"/>
                <a:gd name="T5" fmla="*/ 0 h 7727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50009" h="772795">
                  <a:moveTo>
                    <a:pt x="1349552" y="768484"/>
                  </a:moveTo>
                  <a:lnTo>
                    <a:pt x="1342453" y="772577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object 20"/>
            <p:cNvSpPr>
              <a:spLocks/>
            </p:cNvSpPr>
            <p:nvPr userDrawn="1"/>
          </p:nvSpPr>
          <p:spPr bwMode="auto">
            <a:xfrm>
              <a:off x="5292491" y="0"/>
              <a:ext cx="1904150" cy="5143500"/>
            </a:xfrm>
            <a:custGeom>
              <a:avLst/>
              <a:gdLst>
                <a:gd name="T0" fmla="*/ 4168691 w 4182109"/>
                <a:gd name="T1" fmla="*/ 0 h 11308715"/>
                <a:gd name="T2" fmla="*/ 0 w 4182109"/>
                <a:gd name="T3" fmla="*/ 2411299 h 11308715"/>
                <a:gd name="T4" fmla="*/ 0 w 4182109"/>
                <a:gd name="T5" fmla="*/ 8923676 h 11308715"/>
                <a:gd name="T6" fmla="*/ 4146446 w 4182109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2109" h="11308715">
                  <a:moveTo>
                    <a:pt x="4181985" y="0"/>
                  </a:moveTo>
                  <a:lnTo>
                    <a:pt x="0" y="2408464"/>
                  </a:lnTo>
                  <a:lnTo>
                    <a:pt x="0" y="8913156"/>
                  </a:lnTo>
                  <a:lnTo>
                    <a:pt x="415966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object 21"/>
            <p:cNvSpPr>
              <a:spLocks/>
            </p:cNvSpPr>
            <p:nvPr userDrawn="1"/>
          </p:nvSpPr>
          <p:spPr bwMode="auto">
            <a:xfrm>
              <a:off x="8539647" y="4795498"/>
              <a:ext cx="604354" cy="348002"/>
            </a:xfrm>
            <a:custGeom>
              <a:avLst/>
              <a:gdLst>
                <a:gd name="T0" fmla="*/ 0 w 1327784"/>
                <a:gd name="T1" fmla="*/ 777720 h 764540"/>
                <a:gd name="T2" fmla="*/ 1313926 w 1327784"/>
                <a:gd name="T3" fmla="*/ 0 h 7645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27784" h="764540">
                  <a:moveTo>
                    <a:pt x="0" y="764279"/>
                  </a:moveTo>
                  <a:lnTo>
                    <a:pt x="132717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bject 22"/>
            <p:cNvSpPr>
              <a:spLocks/>
            </p:cNvSpPr>
            <p:nvPr userDrawn="1"/>
          </p:nvSpPr>
          <p:spPr bwMode="auto">
            <a:xfrm>
              <a:off x="8725435" y="0"/>
              <a:ext cx="418566" cy="238259"/>
            </a:xfrm>
            <a:custGeom>
              <a:avLst/>
              <a:gdLst>
                <a:gd name="T0" fmla="*/ 912301 w 919480"/>
                <a:gd name="T1" fmla="*/ 531177 h 523240"/>
                <a:gd name="T2" fmla="*/ 903216 w 919480"/>
                <a:gd name="T3" fmla="*/ 536591 h 523240"/>
                <a:gd name="T4" fmla="*/ 0 w 919480"/>
                <a:gd name="T5" fmla="*/ 0 h 523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9480" h="523240">
                  <a:moveTo>
                    <a:pt x="918953" y="517819"/>
                  </a:moveTo>
                  <a:lnTo>
                    <a:pt x="909801" y="523097"/>
                  </a:lnTo>
                  <a:lnTo>
                    <a:pt x="0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object 23"/>
            <p:cNvSpPr>
              <a:spLocks/>
            </p:cNvSpPr>
            <p:nvPr userDrawn="1"/>
          </p:nvSpPr>
          <p:spPr bwMode="auto">
            <a:xfrm>
              <a:off x="5092640" y="0"/>
              <a:ext cx="1774026" cy="5143500"/>
            </a:xfrm>
            <a:custGeom>
              <a:avLst/>
              <a:gdLst>
                <a:gd name="T0" fmla="*/ 3882499 w 3896359"/>
                <a:gd name="T1" fmla="*/ 0 h 11308715"/>
                <a:gd name="T2" fmla="*/ 0 w 3896359"/>
                <a:gd name="T3" fmla="*/ 2245241 h 11308715"/>
                <a:gd name="T4" fmla="*/ 0 w 3896359"/>
                <a:gd name="T5" fmla="*/ 9090416 h 11308715"/>
                <a:gd name="T6" fmla="*/ 3859527 w 3896359"/>
                <a:gd name="T7" fmla="*/ 11321896 h 113087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96359" h="11308715">
                  <a:moveTo>
                    <a:pt x="3895789" y="0"/>
                  </a:moveTo>
                  <a:lnTo>
                    <a:pt x="0" y="2242595"/>
                  </a:lnTo>
                  <a:lnTo>
                    <a:pt x="0" y="9079706"/>
                  </a:lnTo>
                  <a:lnTo>
                    <a:pt x="3872739" y="11308555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object 24"/>
            <p:cNvSpPr>
              <a:spLocks/>
            </p:cNvSpPr>
            <p:nvPr userDrawn="1"/>
          </p:nvSpPr>
          <p:spPr bwMode="auto">
            <a:xfrm>
              <a:off x="8736277" y="4908852"/>
              <a:ext cx="407723" cy="234649"/>
            </a:xfrm>
            <a:custGeom>
              <a:avLst/>
              <a:gdLst>
                <a:gd name="T0" fmla="*/ 0 w 895984"/>
                <a:gd name="T1" fmla="*/ 522231 h 515620"/>
                <a:gd name="T2" fmla="*/ 882540 w 895984"/>
                <a:gd name="T3" fmla="*/ 0 h 5156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95984" h="515620">
                  <a:moveTo>
                    <a:pt x="0" y="515534"/>
                  </a:moveTo>
                  <a:lnTo>
                    <a:pt x="895756" y="0"/>
                  </a:lnTo>
                </a:path>
              </a:pathLst>
            </a:custGeom>
            <a:noFill/>
            <a:ln w="13329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object 25"/>
            <p:cNvSpPr>
              <a:spLocks/>
            </p:cNvSpPr>
            <p:nvPr userDrawn="1"/>
          </p:nvSpPr>
          <p:spPr bwMode="auto">
            <a:xfrm>
              <a:off x="8521574" y="1850477"/>
              <a:ext cx="622427" cy="362442"/>
            </a:xfrm>
            <a:custGeom>
              <a:avLst/>
              <a:gdLst>
                <a:gd name="T0" fmla="*/ 1347372 w 1367790"/>
                <a:gd name="T1" fmla="*/ 822163 h 795654"/>
                <a:gd name="T2" fmla="*/ 0 w 1367790"/>
                <a:gd name="T3" fmla="*/ 0 h 7956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67790" h="795654">
                  <a:moveTo>
                    <a:pt x="1367238" y="795063"/>
                  </a:moveTo>
                  <a:lnTo>
                    <a:pt x="0" y="0"/>
                  </a:lnTo>
                </a:path>
              </a:pathLst>
            </a:custGeom>
            <a:noFill/>
            <a:ln w="39977">
              <a:solidFill>
                <a:srgbClr val="0077A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6" name="Picture 35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37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1635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0" y="1585053"/>
            <a:ext cx="7601334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8246168" y="0"/>
            <a:ext cx="2726634" cy="4892587"/>
            <a:chOff x="6871805" y="0"/>
            <a:chExt cx="2272195" cy="4077156"/>
          </a:xfrm>
        </p:grpSpPr>
        <p:sp>
          <p:nvSpPr>
            <p:cNvPr id="37" name="bk object 16"/>
            <p:cNvSpPr>
              <a:spLocks/>
            </p:cNvSpPr>
            <p:nvPr userDrawn="1"/>
          </p:nvSpPr>
          <p:spPr bwMode="auto">
            <a:xfrm>
              <a:off x="7099163" y="0"/>
              <a:ext cx="1828945" cy="534999"/>
            </a:xfrm>
            <a:custGeom>
              <a:avLst/>
              <a:gdLst>
                <a:gd name="T0" fmla="*/ 4027980 w 4020819"/>
                <a:gd name="T1" fmla="*/ 0 h 1176655"/>
                <a:gd name="T2" fmla="*/ 0 w 4020819"/>
                <a:gd name="T3" fmla="*/ 0 h 1176655"/>
                <a:gd name="T4" fmla="*/ 2013593 w 4020819"/>
                <a:gd name="T5" fmla="*/ 1169281 h 1176655"/>
                <a:gd name="T6" fmla="*/ 4027980 w 4020819"/>
                <a:gd name="T7" fmla="*/ 0 h 11766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20819" h="1176655">
                  <a:moveTo>
                    <a:pt x="4020641" y="0"/>
                  </a:moveTo>
                  <a:lnTo>
                    <a:pt x="0" y="0"/>
                  </a:lnTo>
                  <a:lnTo>
                    <a:pt x="2009917" y="1176550"/>
                  </a:lnTo>
                  <a:lnTo>
                    <a:pt x="4020641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bk object 17"/>
            <p:cNvSpPr>
              <a:spLocks/>
            </p:cNvSpPr>
            <p:nvPr userDrawn="1"/>
          </p:nvSpPr>
          <p:spPr bwMode="auto">
            <a:xfrm>
              <a:off x="8026272" y="0"/>
              <a:ext cx="1117728" cy="3407822"/>
            </a:xfrm>
            <a:custGeom>
              <a:avLst/>
              <a:gdLst>
                <a:gd name="T0" fmla="*/ 2456982 w 2457450"/>
                <a:gd name="T1" fmla="*/ 0 h 7493634"/>
                <a:gd name="T2" fmla="*/ 2103517 w 2457450"/>
                <a:gd name="T3" fmla="*/ 0 h 7493634"/>
                <a:gd name="T4" fmla="*/ 0 w 2457450"/>
                <a:gd name="T5" fmla="*/ 1228502 h 7493634"/>
                <a:gd name="T6" fmla="*/ 0 w 2457450"/>
                <a:gd name="T7" fmla="*/ 7479077 h 7493634"/>
                <a:gd name="T8" fmla="*/ 2456982 w 2457450"/>
                <a:gd name="T9" fmla="*/ 6059749 h 7493634"/>
                <a:gd name="T10" fmla="*/ 2456982 w 2457450"/>
                <a:gd name="T11" fmla="*/ 0 h 74936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7450" h="7493634">
                  <a:moveTo>
                    <a:pt x="2456982" y="0"/>
                  </a:moveTo>
                  <a:lnTo>
                    <a:pt x="2103517" y="0"/>
                  </a:lnTo>
                  <a:lnTo>
                    <a:pt x="0" y="1230894"/>
                  </a:lnTo>
                  <a:lnTo>
                    <a:pt x="0" y="7493646"/>
                  </a:lnTo>
                  <a:lnTo>
                    <a:pt x="2456982" y="6071553"/>
                  </a:lnTo>
                  <a:lnTo>
                    <a:pt x="2456982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bk object 18"/>
            <p:cNvSpPr>
              <a:spLocks/>
            </p:cNvSpPr>
            <p:nvPr userDrawn="1"/>
          </p:nvSpPr>
          <p:spPr bwMode="auto">
            <a:xfrm>
              <a:off x="6871805" y="0"/>
              <a:ext cx="1127115" cy="3407822"/>
            </a:xfrm>
            <a:custGeom>
              <a:avLst/>
              <a:gdLst>
                <a:gd name="T0" fmla="*/ 374067 w 2478405"/>
                <a:gd name="T1" fmla="*/ 0 h 7493000"/>
                <a:gd name="T2" fmla="*/ 0 w 2478405"/>
                <a:gd name="T3" fmla="*/ 0 h 7493000"/>
                <a:gd name="T4" fmla="*/ 0 w 2478405"/>
                <a:gd name="T5" fmla="*/ 6058810 h 7493000"/>
                <a:gd name="T6" fmla="*/ 2470559 w 2478405"/>
                <a:gd name="T7" fmla="*/ 7492934 h 7493000"/>
                <a:gd name="T8" fmla="*/ 2470559 w 2478405"/>
                <a:gd name="T9" fmla="*/ 1230894 h 7493000"/>
                <a:gd name="T10" fmla="*/ 374067 w 2478405"/>
                <a:gd name="T11" fmla="*/ 0 h 7493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8405" h="7493000">
                  <a:moveTo>
                    <a:pt x="375171" y="0"/>
                  </a:moveTo>
                  <a:lnTo>
                    <a:pt x="0" y="0"/>
                  </a:lnTo>
                  <a:lnTo>
                    <a:pt x="0" y="6058810"/>
                  </a:lnTo>
                  <a:lnTo>
                    <a:pt x="2477861" y="7492934"/>
                  </a:lnTo>
                  <a:lnTo>
                    <a:pt x="2477861" y="1230894"/>
                  </a:lnTo>
                  <a:lnTo>
                    <a:pt x="375171" y="0"/>
                  </a:lnTo>
                  <a:close/>
                </a:path>
              </a:pathLst>
            </a:custGeom>
            <a:solidFill>
              <a:srgbClr val="00A6A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bk object 19"/>
            <p:cNvSpPr>
              <a:spLocks/>
            </p:cNvSpPr>
            <p:nvPr userDrawn="1"/>
          </p:nvSpPr>
          <p:spPr bwMode="auto">
            <a:xfrm>
              <a:off x="8039991" y="2795613"/>
              <a:ext cx="1104009" cy="1281543"/>
            </a:xfrm>
            <a:custGeom>
              <a:avLst/>
              <a:gdLst>
                <a:gd name="T0" fmla="*/ 2405854 w 2428240"/>
                <a:gd name="T1" fmla="*/ 0 h 2817495"/>
                <a:gd name="T2" fmla="*/ 0 w 2428240"/>
                <a:gd name="T3" fmla="*/ 1413153 h 2817495"/>
                <a:gd name="T4" fmla="*/ 2405854 w 2428240"/>
                <a:gd name="T5" fmla="*/ 2824460 h 2817495"/>
                <a:gd name="T6" fmla="*/ 2405854 w 2428240"/>
                <a:gd name="T7" fmla="*/ 0 h 28174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28240" h="2817495">
                  <a:moveTo>
                    <a:pt x="2427674" y="0"/>
                  </a:moveTo>
                  <a:lnTo>
                    <a:pt x="0" y="1409496"/>
                  </a:lnTo>
                  <a:lnTo>
                    <a:pt x="2427674" y="2817139"/>
                  </a:lnTo>
                  <a:lnTo>
                    <a:pt x="2427674" y="0"/>
                  </a:lnTo>
                  <a:close/>
                </a:path>
              </a:pathLst>
            </a:custGeom>
            <a:solidFill>
              <a:srgbClr val="83D1F5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defTabSz="249508" eaLnBrk="0" hangingPunct="0"/>
              <a:endParaRPr lang="en-US" sz="168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9" y="2745826"/>
            <a:ext cx="7604706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16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98183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40" y="1585053"/>
            <a:ext cx="6162796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9" y="2745826"/>
            <a:ext cx="7604706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object 5"/>
          <p:cNvSpPr>
            <a:spLocks/>
          </p:cNvSpPr>
          <p:nvPr userDrawn="1"/>
        </p:nvSpPr>
        <p:spPr bwMode="auto">
          <a:xfrm>
            <a:off x="9220827" y="1"/>
            <a:ext cx="1751974" cy="1018882"/>
          </a:xfrm>
          <a:custGeom>
            <a:avLst/>
            <a:gdLst>
              <a:gd name="T0" fmla="*/ 2296966 w 3209925"/>
              <a:gd name="T1" fmla="*/ 0 h 1866900"/>
              <a:gd name="T2" fmla="*/ 1359958 w 3209925"/>
              <a:gd name="T3" fmla="*/ 0 h 1866900"/>
              <a:gd name="T4" fmla="*/ 0 w 3209925"/>
              <a:gd name="T5" fmla="*/ 787096 h 1866900"/>
              <a:gd name="T6" fmla="*/ 1844456 w 3209925"/>
              <a:gd name="T7" fmla="*/ 1866791 h 1866900"/>
              <a:gd name="T8" fmla="*/ 3209619 w 3209925"/>
              <a:gd name="T9" fmla="*/ 1067988 h 1866900"/>
              <a:gd name="T10" fmla="*/ 3209619 w 3209925"/>
              <a:gd name="T11" fmla="*/ 528235 h 1866900"/>
              <a:gd name="T12" fmla="*/ 2296966 w 3209925"/>
              <a:gd name="T13" fmla="*/ 0 h 18669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9925" h="1866900">
                <a:moveTo>
                  <a:pt x="2296966" y="0"/>
                </a:moveTo>
                <a:lnTo>
                  <a:pt x="1359958" y="0"/>
                </a:lnTo>
                <a:lnTo>
                  <a:pt x="0" y="787096"/>
                </a:lnTo>
                <a:lnTo>
                  <a:pt x="1844456" y="1866791"/>
                </a:lnTo>
                <a:lnTo>
                  <a:pt x="3209619" y="1067988"/>
                </a:lnTo>
                <a:lnTo>
                  <a:pt x="3209619" y="528235"/>
                </a:lnTo>
                <a:lnTo>
                  <a:pt x="2296966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object 6"/>
          <p:cNvSpPr>
            <a:spLocks/>
          </p:cNvSpPr>
          <p:nvPr userDrawn="1"/>
        </p:nvSpPr>
        <p:spPr bwMode="auto">
          <a:xfrm>
            <a:off x="10231981" y="607345"/>
            <a:ext cx="740820" cy="2977800"/>
          </a:xfrm>
          <a:custGeom>
            <a:avLst/>
            <a:gdLst>
              <a:gd name="T0" fmla="*/ 1350741 w 1357630"/>
              <a:gd name="T1" fmla="*/ 0 h 5455920"/>
              <a:gd name="T2" fmla="*/ 0 w 1357630"/>
              <a:gd name="T3" fmla="*/ 795266 h 5455920"/>
              <a:gd name="T4" fmla="*/ 0 w 1357630"/>
              <a:gd name="T5" fmla="*/ 5462365 h 5455920"/>
              <a:gd name="T6" fmla="*/ 1350741 w 1357630"/>
              <a:gd name="T7" fmla="*/ 4675757 h 5455920"/>
              <a:gd name="T8" fmla="*/ 1350741 w 1357630"/>
              <a:gd name="T9" fmla="*/ 0 h 54559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7630" h="5455920">
                <a:moveTo>
                  <a:pt x="1357403" y="0"/>
                </a:moveTo>
                <a:lnTo>
                  <a:pt x="0" y="794300"/>
                </a:lnTo>
                <a:lnTo>
                  <a:pt x="0" y="5455708"/>
                </a:lnTo>
                <a:lnTo>
                  <a:pt x="1357403" y="4670056"/>
                </a:lnTo>
                <a:lnTo>
                  <a:pt x="135740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object 7"/>
          <p:cNvSpPr>
            <a:spLocks/>
          </p:cNvSpPr>
          <p:nvPr userDrawn="1"/>
        </p:nvSpPr>
        <p:spPr bwMode="auto">
          <a:xfrm>
            <a:off x="9200031" y="451393"/>
            <a:ext cx="1006822" cy="3133752"/>
          </a:xfrm>
          <a:custGeom>
            <a:avLst/>
            <a:gdLst>
              <a:gd name="T0" fmla="*/ 0 w 1844675"/>
              <a:gd name="T1" fmla="*/ 0 h 5741034"/>
              <a:gd name="T2" fmla="*/ 0 w 1844675"/>
              <a:gd name="T3" fmla="*/ 4689399 h 5741034"/>
              <a:gd name="T4" fmla="*/ 1844289 w 1844675"/>
              <a:gd name="T5" fmla="*/ 5760560 h 5741034"/>
              <a:gd name="T6" fmla="*/ 1844289 w 1844675"/>
              <a:gd name="T7" fmla="*/ 1083402 h 5741034"/>
              <a:gd name="T8" fmla="*/ 0 w 1844675"/>
              <a:gd name="T9" fmla="*/ 0 h 57410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4675" h="5741034">
                <a:moveTo>
                  <a:pt x="0" y="0"/>
                </a:moveTo>
                <a:lnTo>
                  <a:pt x="0" y="4673082"/>
                </a:lnTo>
                <a:lnTo>
                  <a:pt x="1844289" y="5740516"/>
                </a:lnTo>
                <a:lnTo>
                  <a:pt x="1844289" y="1079632"/>
                </a:lnTo>
                <a:lnTo>
                  <a:pt x="0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object 8"/>
          <p:cNvSpPr>
            <a:spLocks/>
          </p:cNvSpPr>
          <p:nvPr userDrawn="1"/>
        </p:nvSpPr>
        <p:spPr bwMode="auto">
          <a:xfrm>
            <a:off x="10251044" y="0"/>
            <a:ext cx="721758" cy="4025273"/>
          </a:xfrm>
          <a:custGeom>
            <a:avLst/>
            <a:gdLst>
              <a:gd name="T0" fmla="*/ 1328705 w 1322069"/>
              <a:gd name="T1" fmla="*/ 0 h 7375525"/>
              <a:gd name="T2" fmla="*/ 495026 w 1322069"/>
              <a:gd name="T3" fmla="*/ 0 h 7375525"/>
              <a:gd name="T4" fmla="*/ 1328705 w 1322069"/>
              <a:gd name="T5" fmla="*/ 482090 h 7375525"/>
              <a:gd name="T6" fmla="*/ 1328705 w 1322069"/>
              <a:gd name="T7" fmla="*/ 0 h 7375525"/>
              <a:gd name="T8" fmla="*/ 1328705 w 1322069"/>
              <a:gd name="T9" fmla="*/ 5841183 h 7375525"/>
              <a:gd name="T10" fmla="*/ 0 w 1322069"/>
              <a:gd name="T11" fmla="*/ 6608751 h 7375525"/>
              <a:gd name="T12" fmla="*/ 1328705 w 1322069"/>
              <a:gd name="T13" fmla="*/ 7375304 h 7375525"/>
              <a:gd name="T14" fmla="*/ 1328705 w 1322069"/>
              <a:gd name="T15" fmla="*/ 5841183 h 737552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322069" h="7375525">
                <a:moveTo>
                  <a:pt x="1322012" y="0"/>
                </a:moveTo>
                <a:lnTo>
                  <a:pt x="492529" y="0"/>
                </a:lnTo>
                <a:lnTo>
                  <a:pt x="1322012" y="482090"/>
                </a:lnTo>
                <a:lnTo>
                  <a:pt x="1322012" y="0"/>
                </a:lnTo>
                <a:close/>
              </a:path>
              <a:path w="1322069" h="7375525">
                <a:moveTo>
                  <a:pt x="1322012" y="5841183"/>
                </a:moveTo>
                <a:lnTo>
                  <a:pt x="0" y="6608751"/>
                </a:lnTo>
                <a:lnTo>
                  <a:pt x="1322012" y="7375304"/>
                </a:lnTo>
                <a:lnTo>
                  <a:pt x="1322012" y="5841183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object 9"/>
          <p:cNvSpPr>
            <a:spLocks/>
          </p:cNvSpPr>
          <p:nvPr userDrawn="1"/>
        </p:nvSpPr>
        <p:spPr bwMode="auto">
          <a:xfrm>
            <a:off x="6789551" y="1"/>
            <a:ext cx="3380911" cy="4285190"/>
          </a:xfrm>
          <a:custGeom>
            <a:avLst/>
            <a:gdLst>
              <a:gd name="T0" fmla="*/ 5690066 w 6195059"/>
              <a:gd name="T1" fmla="*/ 0 h 7851140"/>
              <a:gd name="T2" fmla="*/ 1378766 w 6195059"/>
              <a:gd name="T3" fmla="*/ 0 h 7851140"/>
              <a:gd name="T4" fmla="*/ 0 w 6195059"/>
              <a:gd name="T5" fmla="*/ 801832 h 7851140"/>
              <a:gd name="T6" fmla="*/ 0 w 6195059"/>
              <a:gd name="T7" fmla="*/ 5510071 h 7851140"/>
              <a:gd name="T8" fmla="*/ 4044076 w 6195059"/>
              <a:gd name="T9" fmla="*/ 7864142 h 7851140"/>
              <a:gd name="T10" fmla="*/ 6181547 w 6195059"/>
              <a:gd name="T11" fmla="*/ 6619986 h 7851140"/>
              <a:gd name="T12" fmla="*/ 4351425 w 6195059"/>
              <a:gd name="T13" fmla="*/ 5553319 h 7851140"/>
              <a:gd name="T14" fmla="*/ 4345606 w 6195059"/>
              <a:gd name="T15" fmla="*/ 5546571 h 7851140"/>
              <a:gd name="T16" fmla="*/ 4345606 w 6195059"/>
              <a:gd name="T17" fmla="*/ 784398 h 7851140"/>
              <a:gd name="T18" fmla="*/ 5690066 w 6195059"/>
              <a:gd name="T19" fmla="*/ 0 h 7851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195059" h="7851140">
                <a:moveTo>
                  <a:pt x="5702308" y="0"/>
                </a:moveTo>
                <a:lnTo>
                  <a:pt x="1381727" y="0"/>
                </a:lnTo>
                <a:lnTo>
                  <a:pt x="0" y="800467"/>
                </a:lnTo>
                <a:lnTo>
                  <a:pt x="0" y="5500722"/>
                </a:lnTo>
                <a:lnTo>
                  <a:pt x="4052777" y="7850797"/>
                </a:lnTo>
                <a:lnTo>
                  <a:pt x="6194848" y="6608751"/>
                </a:lnTo>
                <a:lnTo>
                  <a:pt x="4360788" y="5543894"/>
                </a:lnTo>
                <a:lnTo>
                  <a:pt x="4354956" y="5537161"/>
                </a:lnTo>
                <a:lnTo>
                  <a:pt x="4354956" y="783075"/>
                </a:lnTo>
                <a:lnTo>
                  <a:pt x="5702308" y="0"/>
                </a:lnTo>
                <a:close/>
              </a:path>
            </a:pathLst>
          </a:custGeom>
          <a:solidFill>
            <a:srgbClr val="83D1F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object 10"/>
          <p:cNvSpPr>
            <a:spLocks/>
          </p:cNvSpPr>
          <p:nvPr userDrawn="1"/>
        </p:nvSpPr>
        <p:spPr bwMode="auto">
          <a:xfrm>
            <a:off x="6802549" y="590018"/>
            <a:ext cx="4170253" cy="2406846"/>
          </a:xfrm>
          <a:custGeom>
            <a:avLst/>
            <a:gdLst>
              <a:gd name="T0" fmla="*/ 7633924 w 7640955"/>
              <a:gd name="T1" fmla="*/ 0 h 4408805"/>
              <a:gd name="T2" fmla="*/ 0 w 7640955"/>
              <a:gd name="T3" fmla="*/ 4435402 h 44088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640955" h="4408805">
                <a:moveTo>
                  <a:pt x="7640602" y="0"/>
                </a:moveTo>
                <a:lnTo>
                  <a:pt x="0" y="4408656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object 11"/>
          <p:cNvSpPr>
            <a:spLocks/>
          </p:cNvSpPr>
          <p:nvPr userDrawn="1"/>
        </p:nvSpPr>
        <p:spPr bwMode="auto">
          <a:xfrm>
            <a:off x="10969334" y="294577"/>
            <a:ext cx="0" cy="644598"/>
          </a:xfrm>
          <a:custGeom>
            <a:avLst/>
            <a:gdLst>
              <a:gd name="T0" fmla="*/ 1193609 h 1180464"/>
              <a:gd name="T1" fmla="*/ 0 h 1180464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80464">
                <a:moveTo>
                  <a:pt x="0" y="1180183"/>
                </a:move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object 12"/>
          <p:cNvSpPr>
            <a:spLocks/>
          </p:cNvSpPr>
          <p:nvPr userDrawn="1"/>
        </p:nvSpPr>
        <p:spPr bwMode="auto">
          <a:xfrm>
            <a:off x="10710264" y="939173"/>
            <a:ext cx="262536" cy="149021"/>
          </a:xfrm>
          <a:custGeom>
            <a:avLst/>
            <a:gdLst>
              <a:gd name="T0" fmla="*/ 462098 w 481965"/>
              <a:gd name="T1" fmla="*/ 6265 h 273685"/>
              <a:gd name="T2" fmla="*/ 451252 w 481965"/>
              <a:gd name="T3" fmla="*/ 0 h 273685"/>
              <a:gd name="T4" fmla="*/ 0 w 481965"/>
              <a:gd name="T5" fmla="*/ 260547 h 2736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1965" h="273685">
                <a:moveTo>
                  <a:pt x="481710" y="6580"/>
                </a:moveTo>
                <a:lnTo>
                  <a:pt x="470404" y="0"/>
                </a:lnTo>
                <a:lnTo>
                  <a:pt x="0" y="273572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object 13"/>
          <p:cNvSpPr>
            <a:spLocks/>
          </p:cNvSpPr>
          <p:nvPr userDrawn="1"/>
        </p:nvSpPr>
        <p:spPr bwMode="auto">
          <a:xfrm>
            <a:off x="10461594" y="2"/>
            <a:ext cx="511208" cy="295441"/>
          </a:xfrm>
          <a:custGeom>
            <a:avLst/>
            <a:gdLst>
              <a:gd name="T0" fmla="*/ 0 w 936625"/>
              <a:gd name="T1" fmla="*/ 0 h 541020"/>
              <a:gd name="T2" fmla="*/ 936565 w 936625"/>
              <a:gd name="T3" fmla="*/ 547170 h 5410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36625" h="541020">
                <a:moveTo>
                  <a:pt x="0" y="0"/>
                </a:moveTo>
                <a:lnTo>
                  <a:pt x="936565" y="54046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2" name="object 14"/>
          <p:cNvSpPr>
            <a:spLocks/>
          </p:cNvSpPr>
          <p:nvPr userDrawn="1"/>
        </p:nvSpPr>
        <p:spPr bwMode="auto">
          <a:xfrm>
            <a:off x="6802549" y="2"/>
            <a:ext cx="4170253" cy="4273062"/>
          </a:xfrm>
          <a:custGeom>
            <a:avLst/>
            <a:gdLst>
              <a:gd name="T0" fmla="*/ 7633924 w 7640955"/>
              <a:gd name="T1" fmla="*/ 5750892 h 7830184"/>
              <a:gd name="T2" fmla="*/ 4050966 w 7640955"/>
              <a:gd name="T3" fmla="*/ 7816813 h 7830184"/>
              <a:gd name="T4" fmla="*/ 0 w 7640955"/>
              <a:gd name="T5" fmla="*/ 5481028 h 7830184"/>
              <a:gd name="T6" fmla="*/ 0 w 7640955"/>
              <a:gd name="T7" fmla="*/ 809394 h 7830184"/>
              <a:gd name="T8" fmla="*/ 1403782 w 7640955"/>
              <a:gd name="T9" fmla="*/ 0 h 7830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40955" h="7830184">
                <a:moveTo>
                  <a:pt x="7640602" y="5760678"/>
                </a:moveTo>
                <a:lnTo>
                  <a:pt x="4054515" y="7830116"/>
                </a:lnTo>
                <a:lnTo>
                  <a:pt x="0" y="5490354"/>
                </a:lnTo>
                <a:lnTo>
                  <a:pt x="0" y="810780"/>
                </a:lnTo>
                <a:lnTo>
                  <a:pt x="140500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object 15"/>
          <p:cNvSpPr>
            <a:spLocks/>
          </p:cNvSpPr>
          <p:nvPr userDrawn="1"/>
        </p:nvSpPr>
        <p:spPr bwMode="auto">
          <a:xfrm>
            <a:off x="10461594" y="2"/>
            <a:ext cx="511208" cy="295441"/>
          </a:xfrm>
          <a:custGeom>
            <a:avLst/>
            <a:gdLst>
              <a:gd name="T0" fmla="*/ 0 w 937259"/>
              <a:gd name="T1" fmla="*/ 0 h 541020"/>
              <a:gd name="T2" fmla="*/ 923921 w 937259"/>
              <a:gd name="T3" fmla="*/ 547410 h 5410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37259" h="541020">
                <a:moveTo>
                  <a:pt x="0" y="0"/>
                </a:moveTo>
                <a:lnTo>
                  <a:pt x="937144" y="540697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object 16"/>
          <p:cNvSpPr>
            <a:spLocks/>
          </p:cNvSpPr>
          <p:nvPr userDrawn="1"/>
        </p:nvSpPr>
        <p:spPr bwMode="auto">
          <a:xfrm>
            <a:off x="8532860" y="3"/>
            <a:ext cx="2439941" cy="2775930"/>
          </a:xfrm>
          <a:custGeom>
            <a:avLst/>
            <a:gdLst>
              <a:gd name="T0" fmla="*/ 4457624 w 4471034"/>
              <a:gd name="T1" fmla="*/ 3931083 h 5086350"/>
              <a:gd name="T2" fmla="*/ 2462339 w 4471034"/>
              <a:gd name="T3" fmla="*/ 5085739 h 5086350"/>
              <a:gd name="T4" fmla="*/ 0 w 4471034"/>
              <a:gd name="T5" fmla="*/ 3660808 h 5086350"/>
              <a:gd name="T6" fmla="*/ 0 w 4471034"/>
              <a:gd name="T7" fmla="*/ 810968 h 5086350"/>
              <a:gd name="T8" fmla="*/ 1401409 w 4471034"/>
              <a:gd name="T9" fmla="*/ 0 h 5086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71034" h="5086350">
                <a:moveTo>
                  <a:pt x="4470919" y="3931083"/>
                </a:moveTo>
                <a:lnTo>
                  <a:pt x="2469683" y="5085739"/>
                </a:lnTo>
                <a:lnTo>
                  <a:pt x="0" y="3660808"/>
                </a:lnTo>
                <a:lnTo>
                  <a:pt x="0" y="810968"/>
                </a:lnTo>
                <a:lnTo>
                  <a:pt x="1405588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object 17"/>
          <p:cNvSpPr>
            <a:spLocks/>
          </p:cNvSpPr>
          <p:nvPr userDrawn="1"/>
        </p:nvSpPr>
        <p:spPr bwMode="auto">
          <a:xfrm>
            <a:off x="10108078" y="119565"/>
            <a:ext cx="864722" cy="323166"/>
          </a:xfrm>
          <a:custGeom>
            <a:avLst/>
            <a:gdLst>
              <a:gd name="T0" fmla="*/ 0 w 1584959"/>
              <a:gd name="T1" fmla="*/ 572853 h 593090"/>
              <a:gd name="T2" fmla="*/ 1018121 w 1584959"/>
              <a:gd name="T3" fmla="*/ 0 h 593090"/>
              <a:gd name="T4" fmla="*/ 1571695 w 1584959"/>
              <a:gd name="T5" fmla="*/ 311479 h 5930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4959" h="593090">
                <a:moveTo>
                  <a:pt x="0" y="592505"/>
                </a:moveTo>
                <a:lnTo>
                  <a:pt x="1026712" y="0"/>
                </a:lnTo>
                <a:lnTo>
                  <a:pt x="1584954" y="322166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object 18"/>
          <p:cNvSpPr>
            <a:spLocks/>
          </p:cNvSpPr>
          <p:nvPr userDrawn="1"/>
        </p:nvSpPr>
        <p:spPr bwMode="auto">
          <a:xfrm>
            <a:off x="10108078" y="442728"/>
            <a:ext cx="864722" cy="970363"/>
          </a:xfrm>
          <a:custGeom>
            <a:avLst/>
            <a:gdLst>
              <a:gd name="T0" fmla="*/ 1571695 w 1584959"/>
              <a:gd name="T1" fmla="*/ 1455366 h 1778000"/>
              <a:gd name="T2" fmla="*/ 1018121 w 1584959"/>
              <a:gd name="T3" fmla="*/ 1777527 h 1778000"/>
              <a:gd name="T4" fmla="*/ 0 w 1584959"/>
              <a:gd name="T5" fmla="*/ 1185031 h 1778000"/>
              <a:gd name="T6" fmla="*/ 0 w 1584959"/>
              <a:gd name="T7" fmla="*/ 0 h 177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84959" h="1778000">
                <a:moveTo>
                  <a:pt x="1584954" y="1455366"/>
                </a:moveTo>
                <a:lnTo>
                  <a:pt x="1026712" y="1777527"/>
                </a:lnTo>
                <a:lnTo>
                  <a:pt x="0" y="1185031"/>
                </a:ln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object 19"/>
          <p:cNvSpPr>
            <a:spLocks/>
          </p:cNvSpPr>
          <p:nvPr userDrawn="1"/>
        </p:nvSpPr>
        <p:spPr bwMode="auto">
          <a:xfrm>
            <a:off x="10712866" y="291977"/>
            <a:ext cx="259937" cy="149886"/>
          </a:xfrm>
          <a:custGeom>
            <a:avLst/>
            <a:gdLst>
              <a:gd name="T0" fmla="*/ 0 w 476250"/>
              <a:gd name="T1" fmla="*/ 268174 h 274955"/>
              <a:gd name="T2" fmla="*/ 476119 w 476250"/>
              <a:gd name="T3" fmla="*/ 0 h 27495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76250" h="274955">
                <a:moveTo>
                  <a:pt x="0" y="274771"/>
                </a:moveTo>
                <a:lnTo>
                  <a:pt x="476119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8" name="object 20"/>
          <p:cNvSpPr>
            <a:spLocks/>
          </p:cNvSpPr>
          <p:nvPr userDrawn="1"/>
        </p:nvSpPr>
        <p:spPr bwMode="auto">
          <a:xfrm>
            <a:off x="10712866" y="441863"/>
            <a:ext cx="259937" cy="796218"/>
          </a:xfrm>
          <a:custGeom>
            <a:avLst/>
            <a:gdLst>
              <a:gd name="T0" fmla="*/ 476119 w 476250"/>
              <a:gd name="T1" fmla="*/ 1439937 h 1459864"/>
              <a:gd name="T2" fmla="*/ 0 w 476250"/>
              <a:gd name="T3" fmla="*/ 1168909 h 1459864"/>
              <a:gd name="T4" fmla="*/ 0 w 476250"/>
              <a:gd name="T5" fmla="*/ 0 h 14598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6250" h="1459864">
                <a:moveTo>
                  <a:pt x="476119" y="1459777"/>
                </a:moveTo>
                <a:lnTo>
                  <a:pt x="0" y="1185011"/>
                </a:lnTo>
                <a:lnTo>
                  <a:pt x="0" y="0"/>
                </a:lnTo>
              </a:path>
            </a:pathLst>
          </a:custGeom>
          <a:noFill/>
          <a:ln w="35820">
            <a:solidFill>
              <a:srgbClr val="00A6A0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9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pic>
        <p:nvPicPr>
          <p:cNvPr id="32" name="Picture 31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33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4537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"/>
          <p:cNvSpPr>
            <a:spLocks/>
          </p:cNvSpPr>
          <p:nvPr userDrawn="1"/>
        </p:nvSpPr>
        <p:spPr bwMode="auto">
          <a:xfrm>
            <a:off x="7800706" y="573556"/>
            <a:ext cx="2693812" cy="1567309"/>
          </a:xfrm>
          <a:custGeom>
            <a:avLst/>
            <a:gdLst>
              <a:gd name="T0" fmla="*/ 2453277 w 4935855"/>
              <a:gd name="T1" fmla="*/ 0 h 2872740"/>
              <a:gd name="T2" fmla="*/ 0 w 4935855"/>
              <a:gd name="T3" fmla="*/ 1411927 h 2872740"/>
              <a:gd name="T4" fmla="*/ 2474727 w 4935855"/>
              <a:gd name="T5" fmla="*/ 2852470 h 2872740"/>
              <a:gd name="T6" fmla="*/ 4928564 w 4935855"/>
              <a:gd name="T7" fmla="*/ 1424666 h 2872740"/>
              <a:gd name="T8" fmla="*/ 2453277 w 4935855"/>
              <a:gd name="T9" fmla="*/ 0 h 2872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35855" h="2872740">
                <a:moveTo>
                  <a:pt x="2456595" y="0"/>
                </a:moveTo>
                <a:lnTo>
                  <a:pt x="0" y="1421789"/>
                </a:lnTo>
                <a:lnTo>
                  <a:pt x="2478081" y="2872394"/>
                </a:lnTo>
                <a:lnTo>
                  <a:pt x="4935242" y="1434616"/>
                </a:lnTo>
                <a:lnTo>
                  <a:pt x="2456595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object 3"/>
          <p:cNvSpPr>
            <a:spLocks/>
          </p:cNvSpPr>
          <p:nvPr userDrawn="1"/>
        </p:nvSpPr>
        <p:spPr bwMode="auto">
          <a:xfrm>
            <a:off x="9158442" y="1386236"/>
            <a:ext cx="1341274" cy="4202884"/>
          </a:xfrm>
          <a:custGeom>
            <a:avLst/>
            <a:gdLst>
              <a:gd name="T0" fmla="*/ 2456982 w 2457450"/>
              <a:gd name="T1" fmla="*/ 0 h 7700645"/>
              <a:gd name="T2" fmla="*/ 0 w 2457450"/>
              <a:gd name="T3" fmla="*/ 1438975 h 7700645"/>
              <a:gd name="T4" fmla="*/ 0 w 2457450"/>
              <a:gd name="T5" fmla="*/ 7707145 h 7700645"/>
              <a:gd name="T6" fmla="*/ 2456982 w 2457450"/>
              <a:gd name="T7" fmla="*/ 6283823 h 7700645"/>
              <a:gd name="T8" fmla="*/ 2456982 w 2457450"/>
              <a:gd name="T9" fmla="*/ 0 h 77006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7450" h="7700645">
                <a:moveTo>
                  <a:pt x="2456982" y="0"/>
                </a:moveTo>
                <a:lnTo>
                  <a:pt x="0" y="1437736"/>
                </a:lnTo>
                <a:lnTo>
                  <a:pt x="0" y="7700467"/>
                </a:lnTo>
                <a:lnTo>
                  <a:pt x="2456982" y="6278384"/>
                </a:lnTo>
                <a:lnTo>
                  <a:pt x="2456982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1" name="object 4"/>
          <p:cNvSpPr>
            <a:spLocks/>
          </p:cNvSpPr>
          <p:nvPr userDrawn="1"/>
        </p:nvSpPr>
        <p:spPr bwMode="auto">
          <a:xfrm>
            <a:off x="7772114" y="1379304"/>
            <a:ext cx="1352538" cy="4208948"/>
          </a:xfrm>
          <a:custGeom>
            <a:avLst/>
            <a:gdLst>
              <a:gd name="T0" fmla="*/ 0 w 2478405"/>
              <a:gd name="T1" fmla="*/ 0 h 7712709"/>
              <a:gd name="T2" fmla="*/ 0 w 2478405"/>
              <a:gd name="T3" fmla="*/ 6267596 h 7712709"/>
              <a:gd name="T4" fmla="*/ 2471214 w 2478405"/>
              <a:gd name="T5" fmla="*/ 7699257 h 7712709"/>
              <a:gd name="T6" fmla="*/ 2471214 w 2478405"/>
              <a:gd name="T7" fmla="*/ 1448022 h 7712709"/>
              <a:gd name="T8" fmla="*/ 0 w 2478405"/>
              <a:gd name="T9" fmla="*/ 0 h 77127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8405" h="7712709">
                <a:moveTo>
                  <a:pt x="0" y="0"/>
                </a:moveTo>
                <a:lnTo>
                  <a:pt x="0" y="6278426"/>
                </a:lnTo>
                <a:lnTo>
                  <a:pt x="2477861" y="7712560"/>
                </a:lnTo>
                <a:lnTo>
                  <a:pt x="2477861" y="1450521"/>
                </a:lnTo>
                <a:lnTo>
                  <a:pt x="0" y="0"/>
                </a:lnTo>
                <a:close/>
              </a:path>
            </a:pathLst>
          </a:custGeom>
          <a:solidFill>
            <a:srgbClr val="00649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2" name="object 5"/>
          <p:cNvSpPr>
            <a:spLocks/>
          </p:cNvSpPr>
          <p:nvPr userDrawn="1"/>
        </p:nvSpPr>
        <p:spPr bwMode="auto">
          <a:xfrm>
            <a:off x="9169707" y="0"/>
            <a:ext cx="1803095" cy="6172200"/>
          </a:xfrm>
          <a:custGeom>
            <a:avLst/>
            <a:gdLst>
              <a:gd name="T0" fmla="*/ 3296641 w 3303905"/>
              <a:gd name="T1" fmla="*/ 0 h 11308715"/>
              <a:gd name="T2" fmla="*/ 1746209 w 3303905"/>
              <a:gd name="T3" fmla="*/ 0 h 11308715"/>
              <a:gd name="T4" fmla="*/ 0 w 3303905"/>
              <a:gd name="T5" fmla="*/ 1015721 h 11308715"/>
              <a:gd name="T6" fmla="*/ 2494210 w 3303905"/>
              <a:gd name="T7" fmla="*/ 2469985 h 11308715"/>
              <a:gd name="T8" fmla="*/ 2494210 w 3303905"/>
              <a:gd name="T9" fmla="*/ 8864773 h 11308715"/>
              <a:gd name="T10" fmla="*/ 2486399 w 3303905"/>
              <a:gd name="T11" fmla="*/ 8873832 h 11308715"/>
              <a:gd name="T12" fmla="*/ 27255 w 3303905"/>
              <a:gd name="T13" fmla="*/ 10306176 h 11308715"/>
              <a:gd name="T14" fmla="*/ 1773402 w 3303905"/>
              <a:gd name="T15" fmla="*/ 11321897 h 11308715"/>
              <a:gd name="T16" fmla="*/ 3296641 w 3303905"/>
              <a:gd name="T17" fmla="*/ 11321897 h 11308715"/>
              <a:gd name="T18" fmla="*/ 3296641 w 3303905"/>
              <a:gd name="T19" fmla="*/ 0 h 11308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303905" h="11308715">
                <a:moveTo>
                  <a:pt x="3303313" y="0"/>
                </a:moveTo>
                <a:lnTo>
                  <a:pt x="1749737" y="0"/>
                </a:lnTo>
                <a:lnTo>
                  <a:pt x="0" y="1014524"/>
                </a:lnTo>
                <a:lnTo>
                  <a:pt x="2499253" y="2467066"/>
                </a:lnTo>
                <a:lnTo>
                  <a:pt x="2499253" y="8854327"/>
                </a:lnTo>
                <a:lnTo>
                  <a:pt x="2491431" y="8863374"/>
                </a:lnTo>
                <a:lnTo>
                  <a:pt x="27318" y="10294032"/>
                </a:lnTo>
                <a:lnTo>
                  <a:pt x="1776993" y="11308556"/>
                </a:lnTo>
                <a:lnTo>
                  <a:pt x="3303313" y="11308556"/>
                </a:lnTo>
                <a:lnTo>
                  <a:pt x="3303313" y="0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8" y="1585053"/>
            <a:ext cx="7155072" cy="1004582"/>
          </a:xfrm>
        </p:spPr>
        <p:txBody>
          <a:bodyPr anchor="t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745826"/>
            <a:ext cx="7153193" cy="2911956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6200000">
            <a:off x="131144" y="656631"/>
            <a:ext cx="876085" cy="333277"/>
          </a:xfrm>
          <a:prstGeom prst="rect">
            <a:avLst/>
          </a:prstGeom>
        </p:spPr>
      </p:pic>
      <p:pic>
        <p:nvPicPr>
          <p:cNvPr id="14" name="Picture 4" descr="ISC Events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4" y="552123"/>
            <a:ext cx="2294756" cy="6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181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1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>
            <a:spLocks noChangeArrowheads="1"/>
          </p:cNvSpPr>
          <p:nvPr userDrawn="1"/>
        </p:nvSpPr>
        <p:spPr bwMode="auto">
          <a:xfrm>
            <a:off x="7201116" y="204472"/>
            <a:ext cx="3771684" cy="595300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249508" eaLnBrk="1" hangingPunct="1">
              <a:defRPr/>
            </a:pPr>
            <a:endParaRPr lang="en-US" altLang="en-US" sz="96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object 3"/>
          <p:cNvSpPr>
            <a:spLocks/>
          </p:cNvSpPr>
          <p:nvPr userDrawn="1"/>
        </p:nvSpPr>
        <p:spPr bwMode="auto">
          <a:xfrm>
            <a:off x="675720" y="1347247"/>
            <a:ext cx="348316" cy="814412"/>
          </a:xfrm>
          <a:custGeom>
            <a:avLst/>
            <a:gdLst>
              <a:gd name="T0" fmla="*/ 637687 w 638175"/>
              <a:gd name="T1" fmla="*/ 796467 h 1492250"/>
              <a:gd name="T2" fmla="*/ 342774 w 638175"/>
              <a:gd name="T3" fmla="*/ 796467 h 1492250"/>
              <a:gd name="T4" fmla="*/ 321833 w 638175"/>
              <a:gd name="T5" fmla="*/ 796467 h 1492250"/>
              <a:gd name="T6" fmla="*/ 321833 w 638175"/>
              <a:gd name="T7" fmla="*/ 775526 h 1492250"/>
              <a:gd name="T8" fmla="*/ 322567 w 638175"/>
              <a:gd name="T9" fmla="*/ 736408 h 1492250"/>
              <a:gd name="T10" fmla="*/ 328496 w 638175"/>
              <a:gd name="T11" fmla="*/ 663104 h 1492250"/>
              <a:gd name="T12" fmla="*/ 340487 w 638175"/>
              <a:gd name="T13" fmla="*/ 596196 h 1492250"/>
              <a:gd name="T14" fmla="*/ 358679 w 638175"/>
              <a:gd name="T15" fmla="*/ 535474 h 1492250"/>
              <a:gd name="T16" fmla="*/ 383211 w 638175"/>
              <a:gd name="T17" fmla="*/ 480725 h 1492250"/>
              <a:gd name="T18" fmla="*/ 414223 w 638175"/>
              <a:gd name="T19" fmla="*/ 431736 h 1492250"/>
              <a:gd name="T20" fmla="*/ 451853 w 638175"/>
              <a:gd name="T21" fmla="*/ 388297 h 1492250"/>
              <a:gd name="T22" fmla="*/ 496241 w 638175"/>
              <a:gd name="T23" fmla="*/ 350196 h 1492250"/>
              <a:gd name="T24" fmla="*/ 547525 w 638175"/>
              <a:gd name="T25" fmla="*/ 317220 h 1492250"/>
              <a:gd name="T26" fmla="*/ 605845 w 638175"/>
              <a:gd name="T27" fmla="*/ 289157 h 1492250"/>
              <a:gd name="T28" fmla="*/ 637687 w 638175"/>
              <a:gd name="T29" fmla="*/ 276902 h 1492250"/>
              <a:gd name="T30" fmla="*/ 637687 w 638175"/>
              <a:gd name="T31" fmla="*/ 0 h 1492250"/>
              <a:gd name="T32" fmla="*/ 580955 w 638175"/>
              <a:gd name="T33" fmla="*/ 11292 h 1492250"/>
              <a:gd name="T34" fmla="*/ 526105 w 638175"/>
              <a:gd name="T35" fmla="*/ 26367 h 1492250"/>
              <a:gd name="T36" fmla="*/ 473260 w 638175"/>
              <a:gd name="T37" fmla="*/ 45080 h 1492250"/>
              <a:gd name="T38" fmla="*/ 422542 w 638175"/>
              <a:gd name="T39" fmla="*/ 67285 h 1492250"/>
              <a:gd name="T40" fmla="*/ 374073 w 638175"/>
              <a:gd name="T41" fmla="*/ 92840 h 1492250"/>
              <a:gd name="T42" fmla="*/ 327975 w 638175"/>
              <a:gd name="T43" fmla="*/ 121598 h 1492250"/>
              <a:gd name="T44" fmla="*/ 284370 w 638175"/>
              <a:gd name="T45" fmla="*/ 153415 h 1492250"/>
              <a:gd name="T46" fmla="*/ 243381 w 638175"/>
              <a:gd name="T47" fmla="*/ 188146 h 1492250"/>
              <a:gd name="T48" fmla="*/ 205130 w 638175"/>
              <a:gd name="T49" fmla="*/ 225648 h 1492250"/>
              <a:gd name="T50" fmla="*/ 169739 w 638175"/>
              <a:gd name="T51" fmla="*/ 265774 h 1492250"/>
              <a:gd name="T52" fmla="*/ 137330 w 638175"/>
              <a:gd name="T53" fmla="*/ 308381 h 1492250"/>
              <a:gd name="T54" fmla="*/ 108025 w 638175"/>
              <a:gd name="T55" fmla="*/ 353324 h 1492250"/>
              <a:gd name="T56" fmla="*/ 81947 w 638175"/>
              <a:gd name="T57" fmla="*/ 400458 h 1492250"/>
              <a:gd name="T58" fmla="*/ 59217 w 638175"/>
              <a:gd name="T59" fmla="*/ 449639 h 1492250"/>
              <a:gd name="T60" fmla="*/ 39958 w 638175"/>
              <a:gd name="T61" fmla="*/ 500721 h 1492250"/>
              <a:gd name="T62" fmla="*/ 24291 w 638175"/>
              <a:gd name="T63" fmla="*/ 553561 h 1492250"/>
              <a:gd name="T64" fmla="*/ 12340 w 638175"/>
              <a:gd name="T65" fmla="*/ 608013 h 1492250"/>
              <a:gd name="T66" fmla="*/ 4227 w 638175"/>
              <a:gd name="T67" fmla="*/ 663933 h 1492250"/>
              <a:gd name="T68" fmla="*/ 72 w 638175"/>
              <a:gd name="T69" fmla="*/ 721177 h 1492250"/>
              <a:gd name="T70" fmla="*/ 0 w 638175"/>
              <a:gd name="T71" fmla="*/ 779599 h 1492250"/>
              <a:gd name="T72" fmla="*/ 0 w 638175"/>
              <a:gd name="T73" fmla="*/ 815224 h 1492250"/>
              <a:gd name="T74" fmla="*/ 0 w 638175"/>
              <a:gd name="T75" fmla="*/ 886475 h 1492250"/>
              <a:gd name="T76" fmla="*/ 1 w 638175"/>
              <a:gd name="T77" fmla="*/ 957726 h 1492250"/>
              <a:gd name="T78" fmla="*/ 2 w 638175"/>
              <a:gd name="T79" fmla="*/ 1028977 h 1492250"/>
              <a:gd name="T80" fmla="*/ 4 w 638175"/>
              <a:gd name="T81" fmla="*/ 1100229 h 1492250"/>
              <a:gd name="T82" fmla="*/ 5 w 638175"/>
              <a:gd name="T83" fmla="*/ 1135855 h 1492250"/>
              <a:gd name="T84" fmla="*/ 6 w 638175"/>
              <a:gd name="T85" fmla="*/ 1171481 h 1492250"/>
              <a:gd name="T86" fmla="*/ 7 w 638175"/>
              <a:gd name="T87" fmla="*/ 1242733 h 1492250"/>
              <a:gd name="T88" fmla="*/ 8 w 638175"/>
              <a:gd name="T89" fmla="*/ 1313984 h 1492250"/>
              <a:gd name="T90" fmla="*/ 9 w 638175"/>
              <a:gd name="T91" fmla="*/ 1385235 h 1492250"/>
              <a:gd name="T92" fmla="*/ 10 w 638175"/>
              <a:gd name="T93" fmla="*/ 1456486 h 1492250"/>
              <a:gd name="T94" fmla="*/ 10 w 638175"/>
              <a:gd name="T95" fmla="*/ 1492111 h 1492250"/>
              <a:gd name="T96" fmla="*/ 637687 w 638175"/>
              <a:gd name="T97" fmla="*/ 1492111 h 1492250"/>
              <a:gd name="T98" fmla="*/ 637687 w 638175"/>
              <a:gd name="T99" fmla="*/ 796467 h 14922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8175" h="1492250">
                <a:moveTo>
                  <a:pt x="637687" y="796467"/>
                </a:moveTo>
                <a:lnTo>
                  <a:pt x="342774" y="796467"/>
                </a:lnTo>
                <a:lnTo>
                  <a:pt x="321833" y="796467"/>
                </a:lnTo>
                <a:lnTo>
                  <a:pt x="321833" y="775526"/>
                </a:lnTo>
                <a:lnTo>
                  <a:pt x="322567" y="736408"/>
                </a:lnTo>
                <a:lnTo>
                  <a:pt x="328496" y="663104"/>
                </a:lnTo>
                <a:lnTo>
                  <a:pt x="340487" y="596196"/>
                </a:lnTo>
                <a:lnTo>
                  <a:pt x="358679" y="535474"/>
                </a:lnTo>
                <a:lnTo>
                  <a:pt x="383211" y="480725"/>
                </a:lnTo>
                <a:lnTo>
                  <a:pt x="414223" y="431736"/>
                </a:lnTo>
                <a:lnTo>
                  <a:pt x="451853" y="388297"/>
                </a:lnTo>
                <a:lnTo>
                  <a:pt x="496241" y="350196"/>
                </a:lnTo>
                <a:lnTo>
                  <a:pt x="547525" y="317220"/>
                </a:lnTo>
                <a:lnTo>
                  <a:pt x="605845" y="289157"/>
                </a:lnTo>
                <a:lnTo>
                  <a:pt x="637687" y="276902"/>
                </a:lnTo>
                <a:lnTo>
                  <a:pt x="637687" y="0"/>
                </a:lnTo>
                <a:lnTo>
                  <a:pt x="580955" y="11292"/>
                </a:lnTo>
                <a:lnTo>
                  <a:pt x="526105" y="26367"/>
                </a:lnTo>
                <a:lnTo>
                  <a:pt x="473260" y="45080"/>
                </a:lnTo>
                <a:lnTo>
                  <a:pt x="422542" y="67285"/>
                </a:lnTo>
                <a:lnTo>
                  <a:pt x="374073" y="92840"/>
                </a:lnTo>
                <a:lnTo>
                  <a:pt x="327975" y="121598"/>
                </a:lnTo>
                <a:lnTo>
                  <a:pt x="284370" y="153415"/>
                </a:lnTo>
                <a:lnTo>
                  <a:pt x="243381" y="188146"/>
                </a:lnTo>
                <a:lnTo>
                  <a:pt x="205130" y="225648"/>
                </a:lnTo>
                <a:lnTo>
                  <a:pt x="169739" y="265774"/>
                </a:lnTo>
                <a:lnTo>
                  <a:pt x="137330" y="308381"/>
                </a:lnTo>
                <a:lnTo>
                  <a:pt x="108025" y="353324"/>
                </a:lnTo>
                <a:lnTo>
                  <a:pt x="81947" y="400458"/>
                </a:lnTo>
                <a:lnTo>
                  <a:pt x="59217" y="449639"/>
                </a:lnTo>
                <a:lnTo>
                  <a:pt x="39958" y="500721"/>
                </a:lnTo>
                <a:lnTo>
                  <a:pt x="24291" y="553561"/>
                </a:lnTo>
                <a:lnTo>
                  <a:pt x="12340" y="608013"/>
                </a:lnTo>
                <a:lnTo>
                  <a:pt x="4227" y="663933"/>
                </a:lnTo>
                <a:lnTo>
                  <a:pt x="72" y="721177"/>
                </a:lnTo>
                <a:lnTo>
                  <a:pt x="0" y="779599"/>
                </a:lnTo>
                <a:lnTo>
                  <a:pt x="0" y="815224"/>
                </a:lnTo>
                <a:lnTo>
                  <a:pt x="0" y="886475"/>
                </a:lnTo>
                <a:lnTo>
                  <a:pt x="1" y="957726"/>
                </a:lnTo>
                <a:lnTo>
                  <a:pt x="2" y="1028977"/>
                </a:lnTo>
                <a:lnTo>
                  <a:pt x="4" y="1100229"/>
                </a:lnTo>
                <a:lnTo>
                  <a:pt x="5" y="1135855"/>
                </a:lnTo>
                <a:lnTo>
                  <a:pt x="6" y="1171481"/>
                </a:lnTo>
                <a:lnTo>
                  <a:pt x="7" y="1242733"/>
                </a:lnTo>
                <a:lnTo>
                  <a:pt x="8" y="1313984"/>
                </a:lnTo>
                <a:lnTo>
                  <a:pt x="9" y="1385235"/>
                </a:lnTo>
                <a:lnTo>
                  <a:pt x="10" y="1456486"/>
                </a:lnTo>
                <a:lnTo>
                  <a:pt x="10" y="1492111"/>
                </a:lnTo>
                <a:lnTo>
                  <a:pt x="637687" y="1492111"/>
                </a:lnTo>
                <a:lnTo>
                  <a:pt x="637687" y="796467"/>
                </a:lnTo>
                <a:close/>
              </a:path>
            </a:pathLst>
          </a:custGeom>
          <a:noFill/>
          <a:ln w="41883">
            <a:solidFill>
              <a:srgbClr val="00B2E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object 4"/>
          <p:cNvSpPr>
            <a:spLocks/>
          </p:cNvSpPr>
          <p:nvPr userDrawn="1"/>
        </p:nvSpPr>
        <p:spPr bwMode="auto">
          <a:xfrm>
            <a:off x="1231985" y="1347247"/>
            <a:ext cx="348316" cy="814412"/>
          </a:xfrm>
          <a:custGeom>
            <a:avLst/>
            <a:gdLst>
              <a:gd name="T0" fmla="*/ 637687 w 638175"/>
              <a:gd name="T1" fmla="*/ 796467 h 1492250"/>
              <a:gd name="T2" fmla="*/ 342774 w 638175"/>
              <a:gd name="T3" fmla="*/ 796467 h 1492250"/>
              <a:gd name="T4" fmla="*/ 321833 w 638175"/>
              <a:gd name="T5" fmla="*/ 796467 h 1492250"/>
              <a:gd name="T6" fmla="*/ 321833 w 638175"/>
              <a:gd name="T7" fmla="*/ 775526 h 1492250"/>
              <a:gd name="T8" fmla="*/ 322567 w 638175"/>
              <a:gd name="T9" fmla="*/ 736408 h 1492250"/>
              <a:gd name="T10" fmla="*/ 328496 w 638175"/>
              <a:gd name="T11" fmla="*/ 663104 h 1492250"/>
              <a:gd name="T12" fmla="*/ 340487 w 638175"/>
              <a:gd name="T13" fmla="*/ 596196 h 1492250"/>
              <a:gd name="T14" fmla="*/ 358679 w 638175"/>
              <a:gd name="T15" fmla="*/ 535474 h 1492250"/>
              <a:gd name="T16" fmla="*/ 383211 w 638175"/>
              <a:gd name="T17" fmla="*/ 480725 h 1492250"/>
              <a:gd name="T18" fmla="*/ 414223 w 638175"/>
              <a:gd name="T19" fmla="*/ 431736 h 1492250"/>
              <a:gd name="T20" fmla="*/ 451853 w 638175"/>
              <a:gd name="T21" fmla="*/ 388297 h 1492250"/>
              <a:gd name="T22" fmla="*/ 496241 w 638175"/>
              <a:gd name="T23" fmla="*/ 350196 h 1492250"/>
              <a:gd name="T24" fmla="*/ 547525 w 638175"/>
              <a:gd name="T25" fmla="*/ 317220 h 1492250"/>
              <a:gd name="T26" fmla="*/ 605845 w 638175"/>
              <a:gd name="T27" fmla="*/ 289157 h 1492250"/>
              <a:gd name="T28" fmla="*/ 637687 w 638175"/>
              <a:gd name="T29" fmla="*/ 276902 h 1492250"/>
              <a:gd name="T30" fmla="*/ 637687 w 638175"/>
              <a:gd name="T31" fmla="*/ 0 h 1492250"/>
              <a:gd name="T32" fmla="*/ 580953 w 638175"/>
              <a:gd name="T33" fmla="*/ 11292 h 1492250"/>
              <a:gd name="T34" fmla="*/ 526102 w 638175"/>
              <a:gd name="T35" fmla="*/ 26367 h 1492250"/>
              <a:gd name="T36" fmla="*/ 473257 w 638175"/>
              <a:gd name="T37" fmla="*/ 45080 h 1492250"/>
              <a:gd name="T38" fmla="*/ 422538 w 638175"/>
              <a:gd name="T39" fmla="*/ 67285 h 1492250"/>
              <a:gd name="T40" fmla="*/ 374068 w 638175"/>
              <a:gd name="T41" fmla="*/ 92840 h 1492250"/>
              <a:gd name="T42" fmla="*/ 327970 w 638175"/>
              <a:gd name="T43" fmla="*/ 121598 h 1492250"/>
              <a:gd name="T44" fmla="*/ 284366 w 638175"/>
              <a:gd name="T45" fmla="*/ 153415 h 1492250"/>
              <a:gd name="T46" fmla="*/ 243377 w 638175"/>
              <a:gd name="T47" fmla="*/ 188146 h 1492250"/>
              <a:gd name="T48" fmla="*/ 205126 w 638175"/>
              <a:gd name="T49" fmla="*/ 225648 h 1492250"/>
              <a:gd name="T50" fmla="*/ 169735 w 638175"/>
              <a:gd name="T51" fmla="*/ 265774 h 1492250"/>
              <a:gd name="T52" fmla="*/ 137326 w 638175"/>
              <a:gd name="T53" fmla="*/ 308381 h 1492250"/>
              <a:gd name="T54" fmla="*/ 108022 w 638175"/>
              <a:gd name="T55" fmla="*/ 353324 h 1492250"/>
              <a:gd name="T56" fmla="*/ 81944 w 638175"/>
              <a:gd name="T57" fmla="*/ 400458 h 1492250"/>
              <a:gd name="T58" fmla="*/ 59215 w 638175"/>
              <a:gd name="T59" fmla="*/ 449639 h 1492250"/>
              <a:gd name="T60" fmla="*/ 39956 w 638175"/>
              <a:gd name="T61" fmla="*/ 500721 h 1492250"/>
              <a:gd name="T62" fmla="*/ 24290 w 638175"/>
              <a:gd name="T63" fmla="*/ 553561 h 1492250"/>
              <a:gd name="T64" fmla="*/ 12340 w 638175"/>
              <a:gd name="T65" fmla="*/ 608013 h 1492250"/>
              <a:gd name="T66" fmla="*/ 4226 w 638175"/>
              <a:gd name="T67" fmla="*/ 663933 h 1492250"/>
              <a:gd name="T68" fmla="*/ 72 w 638175"/>
              <a:gd name="T69" fmla="*/ 721177 h 1492250"/>
              <a:gd name="T70" fmla="*/ 0 w 638175"/>
              <a:gd name="T71" fmla="*/ 779599 h 1492250"/>
              <a:gd name="T72" fmla="*/ 0 w 638175"/>
              <a:gd name="T73" fmla="*/ 815224 h 1492250"/>
              <a:gd name="T74" fmla="*/ 0 w 638175"/>
              <a:gd name="T75" fmla="*/ 886475 h 1492250"/>
              <a:gd name="T76" fmla="*/ 1 w 638175"/>
              <a:gd name="T77" fmla="*/ 957726 h 1492250"/>
              <a:gd name="T78" fmla="*/ 2 w 638175"/>
              <a:gd name="T79" fmla="*/ 1028977 h 1492250"/>
              <a:gd name="T80" fmla="*/ 4 w 638175"/>
              <a:gd name="T81" fmla="*/ 1100229 h 1492250"/>
              <a:gd name="T82" fmla="*/ 6 w 638175"/>
              <a:gd name="T83" fmla="*/ 1171481 h 1492250"/>
              <a:gd name="T84" fmla="*/ 6 w 638175"/>
              <a:gd name="T85" fmla="*/ 1207107 h 1492250"/>
              <a:gd name="T86" fmla="*/ 8 w 638175"/>
              <a:gd name="T87" fmla="*/ 1278358 h 1492250"/>
              <a:gd name="T88" fmla="*/ 9 w 638175"/>
              <a:gd name="T89" fmla="*/ 1349610 h 1492250"/>
              <a:gd name="T90" fmla="*/ 10 w 638175"/>
              <a:gd name="T91" fmla="*/ 1420861 h 1492250"/>
              <a:gd name="T92" fmla="*/ 10 w 638175"/>
              <a:gd name="T93" fmla="*/ 1492111 h 1492250"/>
              <a:gd name="T94" fmla="*/ 637687 w 638175"/>
              <a:gd name="T95" fmla="*/ 1492111 h 1492250"/>
              <a:gd name="T96" fmla="*/ 637687 w 638175"/>
              <a:gd name="T97" fmla="*/ 796467 h 149225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38175" h="1492250">
                <a:moveTo>
                  <a:pt x="637687" y="796467"/>
                </a:moveTo>
                <a:lnTo>
                  <a:pt x="342774" y="796467"/>
                </a:lnTo>
                <a:lnTo>
                  <a:pt x="321833" y="796467"/>
                </a:lnTo>
                <a:lnTo>
                  <a:pt x="321833" y="775526"/>
                </a:lnTo>
                <a:lnTo>
                  <a:pt x="322567" y="736408"/>
                </a:lnTo>
                <a:lnTo>
                  <a:pt x="328496" y="663104"/>
                </a:lnTo>
                <a:lnTo>
                  <a:pt x="340487" y="596196"/>
                </a:lnTo>
                <a:lnTo>
                  <a:pt x="358679" y="535474"/>
                </a:lnTo>
                <a:lnTo>
                  <a:pt x="383211" y="480725"/>
                </a:lnTo>
                <a:lnTo>
                  <a:pt x="414223" y="431736"/>
                </a:lnTo>
                <a:lnTo>
                  <a:pt x="451853" y="388297"/>
                </a:lnTo>
                <a:lnTo>
                  <a:pt x="496241" y="350196"/>
                </a:lnTo>
                <a:lnTo>
                  <a:pt x="547525" y="317220"/>
                </a:lnTo>
                <a:lnTo>
                  <a:pt x="605845" y="289157"/>
                </a:lnTo>
                <a:lnTo>
                  <a:pt x="637687" y="276902"/>
                </a:lnTo>
                <a:lnTo>
                  <a:pt x="637687" y="0"/>
                </a:lnTo>
                <a:lnTo>
                  <a:pt x="580953" y="11292"/>
                </a:lnTo>
                <a:lnTo>
                  <a:pt x="526102" y="26367"/>
                </a:lnTo>
                <a:lnTo>
                  <a:pt x="473257" y="45080"/>
                </a:lnTo>
                <a:lnTo>
                  <a:pt x="422538" y="67285"/>
                </a:lnTo>
                <a:lnTo>
                  <a:pt x="374068" y="92840"/>
                </a:lnTo>
                <a:lnTo>
                  <a:pt x="327970" y="121598"/>
                </a:lnTo>
                <a:lnTo>
                  <a:pt x="284366" y="153415"/>
                </a:lnTo>
                <a:lnTo>
                  <a:pt x="243377" y="188146"/>
                </a:lnTo>
                <a:lnTo>
                  <a:pt x="205126" y="225648"/>
                </a:lnTo>
                <a:lnTo>
                  <a:pt x="169735" y="265774"/>
                </a:lnTo>
                <a:lnTo>
                  <a:pt x="137326" y="308381"/>
                </a:lnTo>
                <a:lnTo>
                  <a:pt x="108022" y="353324"/>
                </a:lnTo>
                <a:lnTo>
                  <a:pt x="81944" y="400458"/>
                </a:lnTo>
                <a:lnTo>
                  <a:pt x="59215" y="449639"/>
                </a:lnTo>
                <a:lnTo>
                  <a:pt x="39956" y="500721"/>
                </a:lnTo>
                <a:lnTo>
                  <a:pt x="24290" y="553561"/>
                </a:lnTo>
                <a:lnTo>
                  <a:pt x="12340" y="608013"/>
                </a:lnTo>
                <a:lnTo>
                  <a:pt x="4226" y="663933"/>
                </a:lnTo>
                <a:lnTo>
                  <a:pt x="72" y="721177"/>
                </a:lnTo>
                <a:lnTo>
                  <a:pt x="0" y="779599"/>
                </a:lnTo>
                <a:lnTo>
                  <a:pt x="0" y="815224"/>
                </a:lnTo>
                <a:lnTo>
                  <a:pt x="0" y="886475"/>
                </a:lnTo>
                <a:lnTo>
                  <a:pt x="1" y="957726"/>
                </a:lnTo>
                <a:lnTo>
                  <a:pt x="2" y="1028977"/>
                </a:lnTo>
                <a:lnTo>
                  <a:pt x="4" y="1100229"/>
                </a:lnTo>
                <a:lnTo>
                  <a:pt x="6" y="1171481"/>
                </a:lnTo>
                <a:lnTo>
                  <a:pt x="6" y="1207107"/>
                </a:lnTo>
                <a:lnTo>
                  <a:pt x="8" y="1278358"/>
                </a:lnTo>
                <a:lnTo>
                  <a:pt x="9" y="1349610"/>
                </a:lnTo>
                <a:lnTo>
                  <a:pt x="10" y="1420861"/>
                </a:lnTo>
                <a:lnTo>
                  <a:pt x="10" y="1492111"/>
                </a:lnTo>
                <a:lnTo>
                  <a:pt x="637687" y="1492111"/>
                </a:lnTo>
                <a:lnTo>
                  <a:pt x="637687" y="796467"/>
                </a:lnTo>
                <a:close/>
              </a:path>
            </a:pathLst>
          </a:custGeom>
          <a:noFill/>
          <a:ln w="41883">
            <a:solidFill>
              <a:srgbClr val="00B2EF"/>
            </a:solidFill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52" y="2526791"/>
            <a:ext cx="6589697" cy="1350168"/>
          </a:xfrm>
        </p:spPr>
        <p:txBody>
          <a:bodyPr tIns="0" rIns="0" bIns="0" anchor="t" anchorCtr="0">
            <a:noAutofit/>
          </a:bodyPr>
          <a:lstStyle>
            <a:lvl1pPr marL="0" indent="0">
              <a:buNone/>
              <a:defRPr sz="2160">
                <a:solidFill>
                  <a:srgbClr val="666666"/>
                </a:solidFill>
              </a:defRPr>
            </a:lvl1pPr>
            <a:lvl2pPr marL="411526" indent="0">
              <a:buNone/>
              <a:defRPr sz="1680"/>
            </a:lvl2pPr>
            <a:lvl3pPr marL="823049" indent="0">
              <a:buNone/>
              <a:defRPr sz="1440"/>
            </a:lvl3pPr>
            <a:lvl4pPr marL="1234573" indent="0">
              <a:buNone/>
              <a:defRPr sz="1320"/>
            </a:lvl4pPr>
            <a:lvl5pPr marL="1646099" indent="0">
              <a:buNone/>
              <a:defRPr sz="1320"/>
            </a:lvl5pPr>
            <a:lvl6pPr marL="2057623" indent="0">
              <a:buNone/>
              <a:defRPr sz="1320"/>
            </a:lvl6pPr>
            <a:lvl7pPr marL="2469148" indent="0">
              <a:buNone/>
              <a:defRPr sz="1320"/>
            </a:lvl7pPr>
            <a:lvl8pPr marL="2880672" indent="0">
              <a:buNone/>
              <a:defRPr sz="1320"/>
            </a:lvl8pPr>
            <a:lvl9pPr marL="3292198" indent="0">
              <a:buNone/>
              <a:defRPr sz="132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3564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"/>
          <p:cNvSpPr>
            <a:spLocks noChangeArrowheads="1"/>
          </p:cNvSpPr>
          <p:nvPr userDrawn="1"/>
        </p:nvSpPr>
        <p:spPr bwMode="auto">
          <a:xfrm>
            <a:off x="6246284" y="257323"/>
            <a:ext cx="4726518" cy="5914014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249508" eaLnBrk="1" hangingPunct="1">
              <a:defRPr/>
            </a:pPr>
            <a:endParaRPr lang="en-US" altLang="en-US" sz="96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07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1639" y="760779"/>
            <a:ext cx="6110294" cy="1004582"/>
          </a:xfrm>
        </p:spPr>
        <p:txBody>
          <a:bodyPr anchor="b" anchorCtr="0"/>
          <a:lstStyle>
            <a:lvl1pPr>
              <a:lnSpc>
                <a:spcPct val="85000"/>
              </a:lnSpc>
              <a:defRPr sz="3840" b="0" smtClean="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641" y="2010769"/>
            <a:ext cx="5853035" cy="295465"/>
          </a:xfrm>
        </p:spPr>
        <p:txBody>
          <a:bodyPr wrap="square" tIns="0" rIns="0" bIns="0" anchor="t" anchorCtr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920" b="0" smtClean="0"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1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3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sz="half" idx="10"/>
          </p:nvPr>
        </p:nvSpPr>
        <p:spPr>
          <a:xfrm>
            <a:off x="543518" y="2976833"/>
            <a:ext cx="6927437" cy="268095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45120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" y="334330"/>
            <a:ext cx="10665539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tIns="0" rIns="0" bIns="0"/>
          <a:lstStyle>
            <a:lvl1pPr marL="0" indent="0" algn="l">
              <a:buClr>
                <a:srgbClr val="666666"/>
              </a:buClr>
              <a:buNone/>
              <a:defRPr sz="192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>
                <a:solidFill>
                  <a:srgbClr val="666666"/>
                </a:solidFill>
              </a:defRPr>
            </a:lvl2pPr>
            <a:lvl3pPr marL="687689" indent="-118108">
              <a:buClr>
                <a:srgbClr val="666666"/>
              </a:buClr>
              <a:defRPr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4781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o body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" y="334330"/>
            <a:ext cx="10665539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9310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51" y="3966213"/>
            <a:ext cx="6996982" cy="997196"/>
          </a:xfrm>
        </p:spPr>
        <p:txBody>
          <a:bodyPr tIns="0" rIns="0" bIns="0">
            <a:noAutofit/>
          </a:bodyPr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51" y="2526791"/>
            <a:ext cx="6996982" cy="1350168"/>
          </a:xfrm>
        </p:spPr>
        <p:txBody>
          <a:bodyPr tIns="0" rIns="0" bIns="0" anchor="b">
            <a:noAutofit/>
          </a:bodyPr>
          <a:lstStyle>
            <a:lvl1pPr marL="0" indent="0">
              <a:buNone/>
              <a:defRPr sz="1800">
                <a:solidFill>
                  <a:srgbClr val="666666"/>
                </a:solidFill>
              </a:defRPr>
            </a:lvl1pPr>
            <a:lvl2pPr marL="411526" indent="0">
              <a:buNone/>
              <a:defRPr sz="1680"/>
            </a:lvl2pPr>
            <a:lvl3pPr marL="823049" indent="0">
              <a:buNone/>
              <a:defRPr sz="1440"/>
            </a:lvl3pPr>
            <a:lvl4pPr marL="1234573" indent="0">
              <a:buNone/>
              <a:defRPr sz="1320"/>
            </a:lvl4pPr>
            <a:lvl5pPr marL="1646099" indent="0">
              <a:buNone/>
              <a:defRPr sz="1320"/>
            </a:lvl5pPr>
            <a:lvl6pPr marL="2057623" indent="0">
              <a:buNone/>
              <a:defRPr sz="1320"/>
            </a:lvl6pPr>
            <a:lvl7pPr marL="2469148" indent="0">
              <a:buNone/>
              <a:defRPr sz="1320"/>
            </a:lvl7pPr>
            <a:lvl8pPr marL="2880672" indent="0">
              <a:buNone/>
              <a:defRPr sz="1320"/>
            </a:lvl8pPr>
            <a:lvl9pPr marL="3292198" indent="0">
              <a:buNone/>
              <a:defRPr sz="132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5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2491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2" y="334329"/>
            <a:ext cx="10081548" cy="33655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3" y="1115093"/>
            <a:ext cx="4727627" cy="4574191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4899" y="1125059"/>
            <a:ext cx="4866883" cy="4564224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6763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901" y="0"/>
            <a:ext cx="5475900" cy="617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1" y="334329"/>
            <a:ext cx="5100386" cy="336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1" y="1646850"/>
            <a:ext cx="5079386" cy="4031933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31455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666666"/>
                </a:solidFill>
                <a:latin typeface="LubalinforIBM-Demi"/>
                <a:ea typeface="ＭＳ Ｐゴシック" charset="0"/>
                <a:cs typeface="LubalinforIBM-Demi"/>
              </a:rPr>
              <a:t>IBM </a:t>
            </a:r>
            <a:r>
              <a:rPr lang="en-US" sz="840" spc="-24" dirty="0">
                <a:solidFill>
                  <a:srgbClr val="666666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Systems</a:t>
            </a:r>
            <a:endParaRPr lang="en-US" sz="840" dirty="0">
              <a:solidFill>
                <a:srgbClr val="666666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666666"/>
                </a:solidFill>
                <a:latin typeface="LubalinforIBM-Book" charset="0"/>
              </a:defRPr>
            </a:lvl1pPr>
          </a:lstStyle>
          <a:p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latin typeface="Arial" pitchFamily="34" charset="0"/>
              </a:rPr>
              <a:pPr/>
              <a:t>‹#›</a:t>
            </a:fld>
            <a:endParaRPr lang="en-US" altLang="en-US" b="1" kern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42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901" y="0"/>
            <a:ext cx="5475900" cy="617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1" y="334329"/>
            <a:ext cx="5100386" cy="336554"/>
          </a:xfrm>
        </p:spPr>
        <p:txBody>
          <a:bodyPr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1" y="1305592"/>
            <a:ext cx="5079386" cy="2112253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0" y="5904404"/>
            <a:ext cx="631455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666666"/>
                </a:solidFill>
                <a:latin typeface="LubalinforIBM-Demi"/>
                <a:ea typeface="ＭＳ Ｐゴシック" charset="0"/>
                <a:cs typeface="LubalinforIBM-Demi"/>
              </a:rPr>
              <a:t>IBM </a:t>
            </a:r>
            <a:r>
              <a:rPr lang="en-US" sz="840" spc="-24" dirty="0">
                <a:solidFill>
                  <a:srgbClr val="666666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Systems</a:t>
            </a:r>
            <a:endParaRPr lang="en-US" sz="840" dirty="0">
              <a:solidFill>
                <a:srgbClr val="666666"/>
              </a:solidFill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666666"/>
                </a:solidFill>
                <a:latin typeface="LubalinforIBM-Book" charset="0"/>
              </a:defRPr>
            </a:lvl1pPr>
          </a:lstStyle>
          <a:p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latin typeface="Arial" pitchFamily="34" charset="0"/>
              </a:rPr>
              <a:pPr/>
              <a:t>‹#›</a:t>
            </a:fld>
            <a:endParaRPr lang="en-US" altLang="en-US" b="1" kern="0" dirty="0">
              <a:latin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304510" y="4121365"/>
            <a:ext cx="5103139" cy="1666758"/>
          </a:xfrm>
        </p:spPr>
        <p:txBody>
          <a:bodyPr tIns="0" rIns="0" bIns="0" anchor="b" anchorCtr="0"/>
          <a:lstStyle>
            <a:lvl1pPr>
              <a:buClr>
                <a:srgbClr val="666666"/>
              </a:buClr>
              <a:buNone/>
              <a:defRPr sz="1560" b="1">
                <a:solidFill>
                  <a:schemeClr val="tx1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00219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" y="334329"/>
            <a:ext cx="10665539" cy="3365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263" y="1433813"/>
            <a:ext cx="4727627" cy="425547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5402" y="1433813"/>
            <a:ext cx="4880076" cy="4255470"/>
          </a:xfrm>
        </p:spPr>
        <p:txBody>
          <a:bodyPr tIns="0" rIns="0" bIns="0"/>
          <a:lstStyle>
            <a:lvl1pPr>
              <a:buClr>
                <a:srgbClr val="666666"/>
              </a:buClr>
              <a:buNone/>
              <a:defRPr sz="1680">
                <a:solidFill>
                  <a:srgbClr val="666666"/>
                </a:solidFill>
              </a:defRPr>
            </a:lvl1pPr>
            <a:lvl2pPr marL="409566" indent="-148586">
              <a:buClr>
                <a:srgbClr val="666666"/>
              </a:buClr>
              <a:buFont typeface="Arial" pitchFamily="34" charset="0"/>
              <a:buChar char="•"/>
              <a:defRPr sz="1440">
                <a:solidFill>
                  <a:srgbClr val="666666"/>
                </a:solidFill>
              </a:defRPr>
            </a:lvl2pPr>
            <a:lvl3pPr>
              <a:buClr>
                <a:srgbClr val="666666"/>
              </a:buClr>
              <a:defRPr sz="1320">
                <a:solidFill>
                  <a:srgbClr val="666666"/>
                </a:solidFill>
              </a:defRPr>
            </a:lvl3pPr>
            <a:lvl4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4pPr>
            <a:lvl5pPr>
              <a:buClr>
                <a:srgbClr val="666666"/>
              </a:buClr>
              <a:defRPr sz="1260">
                <a:solidFill>
                  <a:srgbClr val="666666"/>
                </a:solidFill>
              </a:defRPr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6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307262" y="934622"/>
            <a:ext cx="4727627" cy="235450"/>
          </a:xfrm>
        </p:spPr>
        <p:txBody>
          <a:bodyPr wrap="square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1"/>
            </a:lvl1pPr>
            <a:lvl2pPr marL="411526" indent="0">
              <a:buNone/>
              <a:defRPr sz="1800" b="1"/>
            </a:lvl2pPr>
            <a:lvl3pPr marL="823049" indent="0">
              <a:buNone/>
              <a:defRPr sz="1680" b="1"/>
            </a:lvl3pPr>
            <a:lvl4pPr marL="1234573" indent="0">
              <a:buNone/>
              <a:defRPr sz="1440" b="1"/>
            </a:lvl4pPr>
            <a:lvl5pPr marL="1646099" indent="0">
              <a:buNone/>
              <a:defRPr sz="1440" b="1"/>
            </a:lvl5pPr>
            <a:lvl6pPr marL="2057623" indent="0">
              <a:buNone/>
              <a:defRPr sz="1440" b="1"/>
            </a:lvl6pPr>
            <a:lvl7pPr marL="2469148" indent="0">
              <a:buNone/>
              <a:defRPr sz="1440" b="1"/>
            </a:lvl7pPr>
            <a:lvl8pPr marL="2880672" indent="0">
              <a:buNone/>
              <a:defRPr sz="1440" b="1"/>
            </a:lvl8pPr>
            <a:lvl9pPr marL="3292198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4900" y="934622"/>
            <a:ext cx="4882634" cy="235450"/>
          </a:xfrm>
        </p:spPr>
        <p:txBody>
          <a:bodyPr wrap="square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1"/>
            </a:lvl1pPr>
            <a:lvl2pPr marL="411526" indent="0">
              <a:buNone/>
              <a:defRPr sz="1800" b="1"/>
            </a:lvl2pPr>
            <a:lvl3pPr marL="823049" indent="0">
              <a:buNone/>
              <a:defRPr sz="1680" b="1"/>
            </a:lvl3pPr>
            <a:lvl4pPr marL="1234573" indent="0">
              <a:buNone/>
              <a:defRPr sz="1440" b="1"/>
            </a:lvl4pPr>
            <a:lvl5pPr marL="1646099" indent="0">
              <a:buNone/>
              <a:defRPr sz="1440" b="1"/>
            </a:lvl5pPr>
            <a:lvl6pPr marL="2057623" indent="0">
              <a:buNone/>
              <a:defRPr sz="1440" b="1"/>
            </a:lvl6pPr>
            <a:lvl7pPr marL="2469148" indent="0">
              <a:buNone/>
              <a:defRPr sz="1440" b="1"/>
            </a:lvl7pPr>
            <a:lvl8pPr marL="2880672" indent="0">
              <a:buNone/>
              <a:defRPr sz="1440" b="1"/>
            </a:lvl8pPr>
            <a:lvl9pPr marL="3292198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6415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000000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000000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ysClr val="windowText" lastClr="000000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796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57149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8001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BMLogo8bar3col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04235" y="3678183"/>
            <a:ext cx="1377682" cy="524093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 cstate="print"/>
          <a:srcRect b="17511"/>
          <a:stretch>
            <a:fillRect/>
          </a:stretch>
        </p:blipFill>
        <p:spPr bwMode="auto">
          <a:xfrm>
            <a:off x="4119132" y="256095"/>
            <a:ext cx="6566004" cy="549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 userDrawn="1"/>
        </p:nvSpPr>
        <p:spPr>
          <a:xfrm>
            <a:off x="1098226" y="1446899"/>
            <a:ext cx="2189702" cy="4985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97280" ea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en-US" sz="3240" b="1" dirty="0">
                <a:solidFill>
                  <a:srgbClr val="00649D"/>
                </a:solidFill>
                <a:latin typeface="Arial" pitchFamily="34" charset="0"/>
              </a:rPr>
              <a:t>Thank you.</a:t>
            </a:r>
            <a:endParaRPr lang="en-US" sz="324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object 12"/>
          <p:cNvSpPr>
            <a:spLocks/>
          </p:cNvSpPr>
          <p:nvPr userDrawn="1"/>
        </p:nvSpPr>
        <p:spPr bwMode="auto">
          <a:xfrm>
            <a:off x="0" y="5743335"/>
            <a:ext cx="10972800" cy="428866"/>
          </a:xfrm>
          <a:custGeom>
            <a:avLst/>
            <a:gdLst>
              <a:gd name="T0" fmla="*/ 0 w 20104100"/>
              <a:gd name="T1" fmla="*/ 793277 h 785495"/>
              <a:gd name="T2" fmla="*/ 20104099 w 20104100"/>
              <a:gd name="T3" fmla="*/ 793277 h 785495"/>
              <a:gd name="T4" fmla="*/ 20104099 w 20104100"/>
              <a:gd name="T5" fmla="*/ 0 h 785495"/>
              <a:gd name="T6" fmla="*/ 0 w 20104100"/>
              <a:gd name="T7" fmla="*/ 0 h 785495"/>
              <a:gd name="T8" fmla="*/ 0 w 20104100"/>
              <a:gd name="T9" fmla="*/ 793277 h 785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04100" h="785495">
                <a:moveTo>
                  <a:pt x="0" y="785316"/>
                </a:moveTo>
                <a:lnTo>
                  <a:pt x="20104099" y="785316"/>
                </a:lnTo>
                <a:lnTo>
                  <a:pt x="20104099" y="0"/>
                </a:lnTo>
                <a:lnTo>
                  <a:pt x="0" y="0"/>
                </a:lnTo>
                <a:lnTo>
                  <a:pt x="0" y="785316"/>
                </a:lnTo>
                <a:close/>
              </a:path>
            </a:pathLst>
          </a:custGeom>
          <a:solidFill>
            <a:srgbClr val="00A6A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249508" eaLnBrk="0" hangingPunct="0"/>
            <a:endParaRPr lang="en-US" sz="168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object 27"/>
          <p:cNvSpPr txBox="1"/>
          <p:nvPr userDrawn="1"/>
        </p:nvSpPr>
        <p:spPr>
          <a:xfrm>
            <a:off x="9686983" y="5904404"/>
            <a:ext cx="618631" cy="129266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/>
          <a:p>
            <a:pPr marL="6931" defTabSz="2495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40" b="1" spc="-22" dirty="0">
                <a:solidFill>
                  <a:srgbClr val="FFFFFF"/>
                </a:solidFill>
                <a:ea typeface="Arial" charset="0"/>
                <a:cs typeface="Arial" charset="0"/>
              </a:rPr>
              <a:t>IBM </a:t>
            </a:r>
            <a:r>
              <a:rPr lang="en-US" sz="840" spc="-24" dirty="0">
                <a:solidFill>
                  <a:srgbClr val="FFFFFF"/>
                </a:solidFill>
                <a:ea typeface="Arial" charset="0"/>
                <a:cs typeface="Arial" charset="0"/>
              </a:rPr>
              <a:t>Systems</a:t>
            </a:r>
            <a:endParaRPr lang="en-US" sz="84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4" name="object 26"/>
          <p:cNvSpPr>
            <a:spLocks noGrp="1"/>
          </p:cNvSpPr>
          <p:nvPr>
            <p:ph type="sldNum" sz="quarter" idx="4"/>
          </p:nvPr>
        </p:nvSpPr>
        <p:spPr>
          <a:xfrm>
            <a:off x="10388809" y="5913639"/>
            <a:ext cx="254494" cy="1108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6931" defTabSz="249508" eaLnBrk="1" hangingPunct="1">
              <a:spcBef>
                <a:spcPct val="0"/>
              </a:spcBef>
              <a:buClrTx/>
              <a:buFontTx/>
              <a:buNone/>
              <a:tabLst>
                <a:tab pos="140347" algn="l"/>
              </a:tabLst>
              <a:defRPr sz="720">
                <a:solidFill>
                  <a:srgbClr val="0078AB"/>
                </a:solidFill>
                <a:latin typeface="LubalinforIBM-Book" charset="0"/>
              </a:defRPr>
            </a:lvl1pPr>
          </a:lstStyle>
          <a:p>
            <a:pPr>
              <a:defRPr/>
            </a:pPr>
            <a:r>
              <a:rPr lang="en-US" altLang="en-US" kern="0">
                <a:latin typeface="Arial" pitchFamily="34" charset="0"/>
              </a:rPr>
              <a:t>|	</a:t>
            </a:r>
            <a:fld id="{98B367AA-5497-4605-8FE1-31B1D8BC0D7C}" type="slidenum">
              <a:rPr lang="en-US" altLang="en-US" b="1" kern="0" smtClean="0">
                <a:solidFill>
                  <a:srgbClr val="FFFFFF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altLang="en-US" b="1" kern="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3967" y="4603472"/>
            <a:ext cx="1882247" cy="3508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1097280" eaLnBrk="0" hangingPunct="0"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en-US" sz="1680" b="1" dirty="0" err="1">
                <a:solidFill>
                  <a:srgbClr val="005A8E"/>
                </a:solidFill>
                <a:latin typeface="Arial" pitchFamily="34" charset="0"/>
              </a:rPr>
              <a:t>ibm</a:t>
            </a:r>
            <a:r>
              <a:rPr lang="en-US" sz="1680" dirty="0" err="1">
                <a:solidFill>
                  <a:srgbClr val="005A8E"/>
                </a:solidFill>
                <a:latin typeface="Arial" pitchFamily="34" charset="0"/>
              </a:rPr>
              <a:t>.com</a:t>
            </a:r>
            <a:r>
              <a:rPr lang="en-US" sz="1680" dirty="0">
                <a:solidFill>
                  <a:srgbClr val="005A8E"/>
                </a:solidFill>
                <a:latin typeface="Arial" pitchFamily="34" charset="0"/>
              </a:rPr>
              <a:t>/systems</a:t>
            </a:r>
          </a:p>
        </p:txBody>
      </p:sp>
      <p:pic>
        <p:nvPicPr>
          <p:cNvPr id="11" name="Picture 4" descr="ISC Event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0" y="2367023"/>
            <a:ext cx="3301366" cy="88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6461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49" y="1248256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1" y="300445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988" y="1913011"/>
            <a:ext cx="1804467" cy="3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6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520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1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0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4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7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26652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8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67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08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0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332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0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4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8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39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6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1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8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8178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07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2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53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9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12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5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402" y="1472750"/>
            <a:ext cx="9948931" cy="4437665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/>
            </a:lvl2pPr>
            <a:lvl3pPr>
              <a:buSzPct val="100000"/>
              <a:buFontTx/>
              <a:buBlip>
                <a:blip r:embed="rId2"/>
              </a:buBlip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9983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5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0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21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0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16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1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6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44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image" Target="../media/image18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1730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137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377637"/>
            <a:ext cx="997331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3031" y="1875763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A0116A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6754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  <p:sldLayoutId id="2147484194" r:id="rId15"/>
    <p:sldLayoutId id="2147484195" r:id="rId16"/>
    <p:sldLayoutId id="2147484196" r:id="rId17"/>
    <p:sldLayoutId id="2147484197" r:id="rId18"/>
    <p:sldLayoutId id="2147484198" r:id="rId19"/>
    <p:sldLayoutId id="214748419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80000"/>
        </a:lnSpc>
        <a:spcBef>
          <a:spcPct val="0"/>
        </a:spcBef>
        <a:spcAft>
          <a:spcPct val="0"/>
        </a:spcAft>
        <a:defRPr sz="3800" b="0" cap="all" baseline="0">
          <a:solidFill>
            <a:schemeClr val="accent4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317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4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  <a:ea typeface="+mn-ea"/>
          <a:cs typeface="+mn-cs"/>
        </a:defRPr>
      </a:lvl1pPr>
      <a:lvl2pPr marL="8032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0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</a:defRPr>
      </a:lvl2pPr>
      <a:lvl3pPr marL="1255713" indent="-166688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1800" b="0">
          <a:solidFill>
            <a:schemeClr val="bg1">
              <a:lumMod val="50000"/>
              <a:lumOff val="50000"/>
            </a:schemeClr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085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40845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7262" y="334329"/>
            <a:ext cx="10139760" cy="33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27432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0125" y="972274"/>
            <a:ext cx="10126896" cy="471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4295" rIns="137178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90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baseline="0">
          <a:solidFill>
            <a:srgbClr val="00649D"/>
          </a:solidFill>
          <a:latin typeface="Arial" pitchFamily="34" charset="0"/>
          <a:ea typeface="MS PGothic" pitchFamily="34" charset="-128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5pPr>
      <a:lvl6pPr marL="411535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6pPr>
      <a:lvl7pPr marL="823069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7pPr>
      <a:lvl8pPr marL="1234604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8pPr>
      <a:lvl9pPr marL="1646140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Font typeface="Arial" pitchFamily="34" charset="0"/>
        <a:buNone/>
        <a:defRPr sz="2040">
          <a:solidFill>
            <a:srgbClr val="666666"/>
          </a:solidFill>
          <a:latin typeface="Arial" pitchFamily="34" charset="0"/>
          <a:ea typeface="MS PGothic" pitchFamily="34" charset="-128"/>
          <a:cs typeface="+mn-cs"/>
        </a:defRPr>
      </a:lvl1pPr>
      <a:lvl2pPr marL="346710" indent="-201930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110000"/>
        <a:buFont typeface="Arial" pitchFamily="34" charset="0"/>
        <a:buChar char="•"/>
        <a:defRPr sz="1800">
          <a:solidFill>
            <a:srgbClr val="666666"/>
          </a:solidFill>
          <a:latin typeface="Arial" pitchFamily="34" charset="0"/>
          <a:ea typeface="MS PGothic" pitchFamily="34" charset="-128"/>
        </a:defRPr>
      </a:lvl2pPr>
      <a:lvl3pPr marL="680086" indent="-184786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85000"/>
        <a:buFont typeface="Wingdings" panose="05000000000000000000" pitchFamily="2" charset="2"/>
        <a:buChar char="§"/>
        <a:defRPr sz="1680">
          <a:solidFill>
            <a:srgbClr val="666666"/>
          </a:solidFill>
          <a:latin typeface="Arial" pitchFamily="34" charset="0"/>
          <a:ea typeface="MS PGothic" pitchFamily="34" charset="-128"/>
        </a:defRPr>
      </a:lvl3pPr>
      <a:lvl4pPr marL="958216" indent="-139066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Char char="•"/>
        <a:defRPr sz="1560" baseline="0">
          <a:solidFill>
            <a:srgbClr val="66666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4pPr>
      <a:lvl5pPr marL="1236346" indent="-135256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115000"/>
        <a:buFont typeface="Arial" panose="020B0604020202020204" pitchFamily="34" charset="0"/>
        <a:buChar char="-"/>
        <a:tabLst/>
        <a:defRPr sz="1440">
          <a:solidFill>
            <a:srgbClr val="666666"/>
          </a:solidFill>
          <a:latin typeface="+mn-lt"/>
          <a:ea typeface="MS PGothic" pitchFamily="34" charset="-128"/>
        </a:defRPr>
      </a:lvl5pPr>
      <a:lvl6pPr marL="1959078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6pPr>
      <a:lvl7pPr marL="2370613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7pPr>
      <a:lvl8pPr marL="2782147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8pPr>
      <a:lvl9pPr marL="3193682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535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23069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04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40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057675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09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880744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292279" algn="l" defTabSz="82306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7262" y="334329"/>
            <a:ext cx="10139760" cy="33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27432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0126" y="972276"/>
            <a:ext cx="10126896" cy="471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4295" rIns="137178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1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baseline="0">
          <a:solidFill>
            <a:srgbClr val="00649D"/>
          </a:solidFill>
          <a:latin typeface="Arial" pitchFamily="34" charset="0"/>
          <a:ea typeface="MS PGothic" pitchFamily="34" charset="-128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Arial" pitchFamily="34" charset="0"/>
          <a:ea typeface="MS PGothic" pitchFamily="34" charset="-128"/>
        </a:defRPr>
      </a:lvl5pPr>
      <a:lvl6pPr marL="411526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6pPr>
      <a:lvl7pPr marL="823049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7pPr>
      <a:lvl8pPr marL="1234573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8pPr>
      <a:lvl9pPr marL="1646099" algn="l" rtl="0" fontAlgn="base">
        <a:spcBef>
          <a:spcPct val="0"/>
        </a:spcBef>
        <a:spcAft>
          <a:spcPct val="0"/>
        </a:spcAft>
        <a:defRPr sz="2040">
          <a:solidFill>
            <a:schemeClr val="tx2"/>
          </a:solidFill>
          <a:latin typeface="Arial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Font typeface="Arial" pitchFamily="34" charset="0"/>
        <a:buNone/>
        <a:defRPr sz="2040">
          <a:solidFill>
            <a:srgbClr val="666666"/>
          </a:solidFill>
          <a:latin typeface="Arial" pitchFamily="34" charset="0"/>
          <a:ea typeface="MS PGothic" pitchFamily="34" charset="-128"/>
          <a:cs typeface="+mn-cs"/>
        </a:defRPr>
      </a:lvl1pPr>
      <a:lvl2pPr marL="346702" indent="-201925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110000"/>
        <a:buFont typeface="Arial" pitchFamily="34" charset="0"/>
        <a:buChar char="•"/>
        <a:defRPr sz="1800">
          <a:solidFill>
            <a:srgbClr val="666666"/>
          </a:solidFill>
          <a:latin typeface="Arial" pitchFamily="34" charset="0"/>
          <a:ea typeface="MS PGothic" pitchFamily="34" charset="-128"/>
        </a:defRPr>
      </a:lvl2pPr>
      <a:lvl3pPr marL="680069" indent="-184781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85000"/>
        <a:buFont typeface="Wingdings" panose="05000000000000000000" pitchFamily="2" charset="2"/>
        <a:buChar char="§"/>
        <a:defRPr sz="1680">
          <a:solidFill>
            <a:srgbClr val="666666"/>
          </a:solidFill>
          <a:latin typeface="Arial" pitchFamily="34" charset="0"/>
          <a:ea typeface="MS PGothic" pitchFamily="34" charset="-128"/>
        </a:defRPr>
      </a:lvl3pPr>
      <a:lvl4pPr marL="958192" indent="-139062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Char char="•"/>
        <a:defRPr sz="1560" baseline="0">
          <a:solidFill>
            <a:srgbClr val="66666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4pPr>
      <a:lvl5pPr marL="1236314" indent="-135252" algn="l" rtl="0" eaLnBrk="0" fontAlgn="base" hangingPunct="0">
        <a:spcBef>
          <a:spcPct val="20000"/>
        </a:spcBef>
        <a:spcAft>
          <a:spcPct val="0"/>
        </a:spcAft>
        <a:buClr>
          <a:srgbClr val="666666"/>
        </a:buClr>
        <a:buSzPct val="115000"/>
        <a:buFont typeface="Arial" panose="020B0604020202020204" pitchFamily="34" charset="0"/>
        <a:buChar char="-"/>
        <a:tabLst/>
        <a:defRPr sz="1440">
          <a:solidFill>
            <a:srgbClr val="666666"/>
          </a:solidFill>
          <a:latin typeface="+mn-lt"/>
          <a:ea typeface="MS PGothic" pitchFamily="34" charset="-128"/>
        </a:defRPr>
      </a:lvl5pPr>
      <a:lvl6pPr marL="1959029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6pPr>
      <a:lvl7pPr marL="2370554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7pPr>
      <a:lvl8pPr marL="2782078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8pPr>
      <a:lvl9pPr marL="3193602" indent="-7145" algn="l" rtl="0" fontAlgn="base">
        <a:spcBef>
          <a:spcPct val="20000"/>
        </a:spcBef>
        <a:spcAft>
          <a:spcPct val="0"/>
        </a:spcAft>
        <a:buClr>
          <a:schemeClr val="tx1"/>
        </a:buClr>
        <a:defRPr sz="108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526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23049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34573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646099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057623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469148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880672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292198" algn="l" defTabSz="823049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599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none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44177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8152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5625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9867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/>
              <a:t>‹#›</a:t>
            </a:fld>
            <a:r>
              <a:rPr lang="en-US" sz="105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895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253" r:id="rId12"/>
    <p:sldLayoutId id="2147484254" r:id="rId13"/>
    <p:sldLayoutId id="2147484256" r:id="rId14"/>
    <p:sldLayoutId id="214748427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www.cray.com/sites/default/files/resources/OpenACC_213462.12_OpenACC_Cosmo_CS_FNL.pdf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9.xml"/><Relationship Id="rId6" Type="http://schemas.openxmlformats.org/officeDocument/2006/relationships/hyperlink" Target="http://www.openacc.org/content/experiences-porting-molecular-dynamics-code-gpus-cray-xk7" TargetMode="External"/><Relationship Id="rId5" Type="http://schemas.openxmlformats.org/officeDocument/2006/relationships/hyperlink" Target="http://on-demand.gputechconf.com/gtc/2015/presentation/S5297-Hisashi-Yashiro.pdf" TargetMode="External"/><Relationship Id="rId4" Type="http://schemas.openxmlformats.org/officeDocument/2006/relationships/hyperlink" Target="http://www.hpcwire.com/off-the-wire/first-round-of-2015-hackathons-gets-underway/" TargetMode="External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57.em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62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shunl@nvidia.co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301" y="390525"/>
            <a:ext cx="9221002" cy="1128604"/>
          </a:xfrm>
        </p:spPr>
        <p:txBody>
          <a:bodyPr/>
          <a:lstStyle/>
          <a:p>
            <a:r>
              <a:rPr lang="en-US" dirty="0" err="1"/>
              <a:t>hpc</a:t>
            </a:r>
            <a:r>
              <a:rPr lang="en-US" dirty="0"/>
              <a:t> Application for Partner enablement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8986AF-9B99-466E-8194-69866646B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301" y="2128729"/>
            <a:ext cx="8700706" cy="341632"/>
          </a:xfrm>
        </p:spPr>
        <p:txBody>
          <a:bodyPr/>
          <a:lstStyle/>
          <a:p>
            <a:r>
              <a:rPr lang="en-US" dirty="0"/>
              <a:t>May, 2018</a:t>
            </a:r>
          </a:p>
        </p:txBody>
      </p:sp>
    </p:spTree>
    <p:extLst>
      <p:ext uri="{BB962C8B-B14F-4D97-AF65-F5344CB8AC3E}">
        <p14:creationId xmlns:p14="http://schemas.microsoft.com/office/powerpoint/2010/main" val="17278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0896" y="5862745"/>
            <a:ext cx="113030" cy="126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9"/>
              </a:lnSpc>
            </a:pPr>
            <a:r>
              <a:rPr sz="850" spc="-5" dirty="0">
                <a:solidFill>
                  <a:srgbClr val="505050"/>
                </a:solidFill>
                <a:latin typeface="Trebuchet MS"/>
                <a:cs typeface="Trebuchet MS"/>
              </a:rPr>
              <a:t>11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43388" y="5887211"/>
            <a:ext cx="376555" cy="70485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76402" y="0"/>
                </a:moveTo>
                <a:lnTo>
                  <a:pt x="156590" y="0"/>
                </a:lnTo>
                <a:lnTo>
                  <a:pt x="156590" y="70103"/>
                </a:lnTo>
                <a:lnTo>
                  <a:pt x="176402" y="70103"/>
                </a:lnTo>
                <a:lnTo>
                  <a:pt x="176402" y="0"/>
                </a:lnTo>
                <a:close/>
              </a:path>
              <a:path w="376554" h="70485">
                <a:moveTo>
                  <a:pt x="35686" y="0"/>
                </a:moveTo>
                <a:lnTo>
                  <a:pt x="0" y="0"/>
                </a:lnTo>
                <a:lnTo>
                  <a:pt x="0" y="70103"/>
                </a:lnTo>
                <a:lnTo>
                  <a:pt x="20065" y="70103"/>
                </a:lnTo>
                <a:lnTo>
                  <a:pt x="20065" y="15595"/>
                </a:lnTo>
                <a:lnTo>
                  <a:pt x="67964" y="15595"/>
                </a:lnTo>
                <a:lnTo>
                  <a:pt x="67816" y="14787"/>
                </a:lnTo>
                <a:lnTo>
                  <a:pt x="59801" y="5308"/>
                </a:lnTo>
                <a:lnTo>
                  <a:pt x="48523" y="1011"/>
                </a:lnTo>
                <a:lnTo>
                  <a:pt x="35686" y="0"/>
                </a:lnTo>
                <a:close/>
              </a:path>
              <a:path w="376554" h="70485">
                <a:moveTo>
                  <a:pt x="67964" y="15595"/>
                </a:moveTo>
                <a:lnTo>
                  <a:pt x="20065" y="15595"/>
                </a:lnTo>
                <a:lnTo>
                  <a:pt x="35686" y="15747"/>
                </a:lnTo>
                <a:lnTo>
                  <a:pt x="40766" y="15747"/>
                </a:lnTo>
                <a:lnTo>
                  <a:pt x="44322" y="16929"/>
                </a:lnTo>
                <a:lnTo>
                  <a:pt x="46862" y="19608"/>
                </a:lnTo>
                <a:lnTo>
                  <a:pt x="50037" y="22872"/>
                </a:lnTo>
                <a:lnTo>
                  <a:pt x="51434" y="28371"/>
                </a:lnTo>
                <a:lnTo>
                  <a:pt x="51434" y="70103"/>
                </a:lnTo>
                <a:lnTo>
                  <a:pt x="70865" y="70103"/>
                </a:lnTo>
                <a:lnTo>
                  <a:pt x="70865" y="31343"/>
                </a:lnTo>
                <a:lnTo>
                  <a:pt x="67964" y="15595"/>
                </a:lnTo>
                <a:close/>
              </a:path>
              <a:path w="376554" h="70485">
                <a:moveTo>
                  <a:pt x="216407" y="0"/>
                </a:moveTo>
                <a:lnTo>
                  <a:pt x="188467" y="0"/>
                </a:lnTo>
                <a:lnTo>
                  <a:pt x="188467" y="70103"/>
                </a:lnTo>
                <a:lnTo>
                  <a:pt x="220979" y="70103"/>
                </a:lnTo>
                <a:lnTo>
                  <a:pt x="231842" y="69563"/>
                </a:lnTo>
                <a:lnTo>
                  <a:pt x="253237" y="55244"/>
                </a:lnTo>
                <a:lnTo>
                  <a:pt x="208406" y="55244"/>
                </a:lnTo>
                <a:lnTo>
                  <a:pt x="208406" y="15303"/>
                </a:lnTo>
                <a:lnTo>
                  <a:pt x="253036" y="15303"/>
                </a:lnTo>
                <a:lnTo>
                  <a:pt x="250316" y="11734"/>
                </a:lnTo>
                <a:lnTo>
                  <a:pt x="244215" y="5765"/>
                </a:lnTo>
                <a:lnTo>
                  <a:pt x="236648" y="2190"/>
                </a:lnTo>
                <a:lnTo>
                  <a:pt x="227439" y="454"/>
                </a:lnTo>
                <a:lnTo>
                  <a:pt x="216407" y="0"/>
                </a:lnTo>
                <a:close/>
              </a:path>
              <a:path w="376554" h="70485">
                <a:moveTo>
                  <a:pt x="253036" y="15303"/>
                </a:moveTo>
                <a:lnTo>
                  <a:pt x="216915" y="15303"/>
                </a:lnTo>
                <a:lnTo>
                  <a:pt x="225307" y="16385"/>
                </a:lnTo>
                <a:lnTo>
                  <a:pt x="231759" y="19848"/>
                </a:lnTo>
                <a:lnTo>
                  <a:pt x="235900" y="26013"/>
                </a:lnTo>
                <a:lnTo>
                  <a:pt x="237362" y="35204"/>
                </a:lnTo>
                <a:lnTo>
                  <a:pt x="235900" y="44411"/>
                </a:lnTo>
                <a:lnTo>
                  <a:pt x="231759" y="50625"/>
                </a:lnTo>
                <a:lnTo>
                  <a:pt x="225307" y="54138"/>
                </a:lnTo>
                <a:lnTo>
                  <a:pt x="216915" y="55244"/>
                </a:lnTo>
                <a:lnTo>
                  <a:pt x="253237" y="55244"/>
                </a:lnTo>
                <a:lnTo>
                  <a:pt x="254920" y="50757"/>
                </a:lnTo>
                <a:lnTo>
                  <a:pt x="256309" y="43724"/>
                </a:lnTo>
                <a:lnTo>
                  <a:pt x="256793" y="35940"/>
                </a:lnTo>
                <a:lnTo>
                  <a:pt x="256793" y="25996"/>
                </a:lnTo>
                <a:lnTo>
                  <a:pt x="254507" y="17233"/>
                </a:lnTo>
                <a:lnTo>
                  <a:pt x="253036" y="15303"/>
                </a:lnTo>
                <a:close/>
              </a:path>
              <a:path w="376554" h="70485">
                <a:moveTo>
                  <a:pt x="95250" y="0"/>
                </a:moveTo>
                <a:lnTo>
                  <a:pt x="73786" y="0"/>
                </a:lnTo>
                <a:lnTo>
                  <a:pt x="96519" y="70103"/>
                </a:lnTo>
                <a:lnTo>
                  <a:pt x="125221" y="70103"/>
                </a:lnTo>
                <a:lnTo>
                  <a:pt x="129994" y="55549"/>
                </a:lnTo>
                <a:lnTo>
                  <a:pt x="111251" y="55549"/>
                </a:lnTo>
                <a:lnTo>
                  <a:pt x="95250" y="0"/>
                </a:lnTo>
                <a:close/>
              </a:path>
              <a:path w="376554" h="70485">
                <a:moveTo>
                  <a:pt x="148208" y="0"/>
                </a:moveTo>
                <a:lnTo>
                  <a:pt x="127888" y="0"/>
                </a:lnTo>
                <a:lnTo>
                  <a:pt x="111251" y="55549"/>
                </a:lnTo>
                <a:lnTo>
                  <a:pt x="129994" y="55549"/>
                </a:lnTo>
                <a:lnTo>
                  <a:pt x="148208" y="0"/>
                </a:lnTo>
                <a:close/>
              </a:path>
              <a:path w="376554" h="70485">
                <a:moveTo>
                  <a:pt x="286003" y="0"/>
                </a:moveTo>
                <a:lnTo>
                  <a:pt x="266064" y="0"/>
                </a:lnTo>
                <a:lnTo>
                  <a:pt x="266064" y="70103"/>
                </a:lnTo>
                <a:lnTo>
                  <a:pt x="286003" y="70103"/>
                </a:lnTo>
                <a:lnTo>
                  <a:pt x="286003" y="0"/>
                </a:lnTo>
                <a:close/>
              </a:path>
              <a:path w="376554" h="70485">
                <a:moveTo>
                  <a:pt x="348487" y="152"/>
                </a:moveTo>
                <a:lnTo>
                  <a:pt x="321944" y="152"/>
                </a:lnTo>
                <a:lnTo>
                  <a:pt x="294131" y="70103"/>
                </a:lnTo>
                <a:lnTo>
                  <a:pt x="313689" y="70103"/>
                </a:lnTo>
                <a:lnTo>
                  <a:pt x="318134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5" y="45592"/>
                </a:lnTo>
                <a:lnTo>
                  <a:pt x="334771" y="12915"/>
                </a:lnTo>
                <a:lnTo>
                  <a:pt x="353585" y="12915"/>
                </a:lnTo>
                <a:lnTo>
                  <a:pt x="348487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1027" y="57772"/>
                </a:lnTo>
                <a:lnTo>
                  <a:pt x="355218" y="70103"/>
                </a:lnTo>
                <a:lnTo>
                  <a:pt x="376427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1" y="12915"/>
                </a:lnTo>
                <a:lnTo>
                  <a:pt x="34683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4411" y="5865876"/>
            <a:ext cx="161544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472" y="1255217"/>
            <a:ext cx="3000375" cy="118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chemeClr val="accent1">
                    <a:lumMod val="50000"/>
                  </a:schemeClr>
                </a:solidFill>
                <a:latin typeface="Trebuchet MS"/>
                <a:cs typeface="Trebuchet MS"/>
              </a:rPr>
              <a:t>OpenACC</a:t>
            </a:r>
            <a:endParaRPr sz="4400" dirty="0">
              <a:solidFill>
                <a:schemeClr val="accent1">
                  <a:lumMod val="50000"/>
                </a:schemeClr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664"/>
              </a:spcBef>
            </a:pPr>
            <a:r>
              <a:rPr sz="1800" dirty="0">
                <a:solidFill>
                  <a:srgbClr val="7E7E7E"/>
                </a:solidFill>
                <a:latin typeface="Trebuchet MS"/>
                <a:cs typeface="Trebuchet MS"/>
              </a:rPr>
              <a:t>Simple | </a:t>
            </a:r>
            <a:r>
              <a:rPr sz="1800" spc="-5" dirty="0">
                <a:solidFill>
                  <a:srgbClr val="7E7E7E"/>
                </a:solidFill>
                <a:latin typeface="Trebuchet MS"/>
                <a:cs typeface="Trebuchet MS"/>
              </a:rPr>
              <a:t>Powerful </a:t>
            </a:r>
            <a:r>
              <a:rPr sz="1800" dirty="0">
                <a:solidFill>
                  <a:srgbClr val="7E7E7E"/>
                </a:solidFill>
                <a:latin typeface="Trebuchet MS"/>
                <a:cs typeface="Trebuchet MS"/>
              </a:rPr>
              <a:t>|</a:t>
            </a:r>
            <a:r>
              <a:rPr sz="1800" spc="-9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Trebuchet MS"/>
                <a:cs typeface="Trebuchet MS"/>
              </a:rPr>
              <a:t>Portable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456" y="3001746"/>
            <a:ext cx="325627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9705">
              <a:lnSpc>
                <a:spcPct val="137500"/>
              </a:lnSpc>
              <a:spcBef>
                <a:spcPts val="100"/>
              </a:spcBef>
            </a:pP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Fueling </a:t>
            </a:r>
            <a:r>
              <a:rPr sz="2000" spc="-5" dirty="0">
                <a:solidFill>
                  <a:srgbClr val="76B800"/>
                </a:solidFill>
                <a:latin typeface="Trebuchet MS"/>
                <a:cs typeface="Trebuchet MS"/>
              </a:rPr>
              <a:t>the </a:t>
            </a: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Next </a:t>
            </a:r>
            <a:r>
              <a:rPr sz="2000" spc="-5" dirty="0">
                <a:solidFill>
                  <a:srgbClr val="76B800"/>
                </a:solidFill>
                <a:latin typeface="Trebuchet MS"/>
                <a:cs typeface="Trebuchet MS"/>
              </a:rPr>
              <a:t>Wave </a:t>
            </a:r>
            <a:r>
              <a:rPr sz="2000" dirty="0">
                <a:solidFill>
                  <a:srgbClr val="76B800"/>
                </a:solidFill>
                <a:latin typeface="Trebuchet MS"/>
                <a:cs typeface="Trebuchet MS"/>
              </a:rPr>
              <a:t>of  Scientific </a:t>
            </a:r>
            <a:r>
              <a:rPr sz="2000" spc="-5" dirty="0">
                <a:solidFill>
                  <a:srgbClr val="76B800"/>
                </a:solidFill>
                <a:latin typeface="Trebuchet MS"/>
                <a:cs typeface="Trebuchet MS"/>
              </a:rPr>
              <a:t>Discoveries in</a:t>
            </a:r>
            <a:r>
              <a:rPr sz="2000" spc="-85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76B800"/>
                </a:solidFill>
                <a:latin typeface="Trebuchet MS"/>
                <a:cs typeface="Trebuchet MS"/>
              </a:rPr>
              <a:t>HPC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595" y="172212"/>
            <a:ext cx="3388360" cy="2665730"/>
          </a:xfrm>
          <a:prstGeom prst="rect">
            <a:avLst/>
          </a:prstGeom>
          <a:ln w="12192">
            <a:solidFill>
              <a:srgbClr val="404040"/>
            </a:solidFill>
          </a:ln>
        </p:spPr>
        <p:txBody>
          <a:bodyPr vert="horz" wrap="square" lIns="0" tIns="177165" rIns="0" bIns="0" rtlCol="0">
            <a:spAutoFit/>
          </a:bodyPr>
          <a:lstStyle/>
          <a:p>
            <a:pPr marL="2540" algn="ctr">
              <a:lnSpc>
                <a:spcPts val="1614"/>
              </a:lnSpc>
              <a:spcBef>
                <a:spcPts val="1395"/>
              </a:spcBef>
            </a:pPr>
            <a:r>
              <a:rPr sz="1400" spc="-5" dirty="0">
                <a:solidFill>
                  <a:srgbClr val="7E7E7E"/>
                </a:solidFill>
                <a:latin typeface="Trebuchet MS"/>
                <a:cs typeface="Trebuchet MS"/>
              </a:rPr>
              <a:t>University </a:t>
            </a:r>
            <a:r>
              <a:rPr sz="1400" dirty="0">
                <a:solidFill>
                  <a:srgbClr val="7E7E7E"/>
                </a:solidFill>
                <a:latin typeface="Trebuchet MS"/>
                <a:cs typeface="Trebuchet MS"/>
              </a:rPr>
              <a:t>of</a:t>
            </a:r>
            <a:r>
              <a:rPr sz="1400" spc="-1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Trebuchet MS"/>
                <a:cs typeface="Trebuchet MS"/>
              </a:rPr>
              <a:t>Illinois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ts val="1375"/>
              </a:lnSpc>
            </a:pPr>
            <a:r>
              <a:rPr sz="1200" spc="-5" dirty="0">
                <a:solidFill>
                  <a:srgbClr val="7E7E7E"/>
                </a:solidFill>
                <a:latin typeface="Trebuchet MS"/>
                <a:cs typeface="Trebuchet MS"/>
              </a:rPr>
              <a:t>PowerGrid- MRI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7E7E7E"/>
                </a:solidFill>
                <a:latin typeface="Trebuchet MS"/>
                <a:cs typeface="Trebuchet MS"/>
              </a:rPr>
              <a:t>Reconstruction</a:t>
            </a:r>
            <a:endParaRPr sz="1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865"/>
              </a:spcBef>
            </a:pPr>
            <a:r>
              <a:rPr sz="1800" dirty="0">
                <a:solidFill>
                  <a:srgbClr val="76B800"/>
                </a:solidFill>
                <a:latin typeface="Trebuchet MS"/>
                <a:cs typeface="Trebuchet MS"/>
              </a:rPr>
              <a:t>70x</a:t>
            </a:r>
            <a:r>
              <a:rPr sz="1800" spc="-15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Trebuchet MS"/>
                <a:cs typeface="Trebuchet MS"/>
              </a:rPr>
              <a:t>Speed-Up</a:t>
            </a:r>
            <a:endParaRPr sz="16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76B800"/>
                </a:solidFill>
                <a:latin typeface="Trebuchet MS"/>
                <a:cs typeface="Trebuchet MS"/>
              </a:rPr>
              <a:t>2 </a:t>
            </a:r>
            <a:r>
              <a:rPr sz="1600" spc="-5" dirty="0">
                <a:solidFill>
                  <a:srgbClr val="7E7E7E"/>
                </a:solidFill>
                <a:latin typeface="Trebuchet MS"/>
                <a:cs typeface="Trebuchet MS"/>
              </a:rPr>
              <a:t>Days of Effort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3120" y="5689193"/>
            <a:ext cx="419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5080" indent="-319405" algn="r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3"/>
              </a:rPr>
              <a:t>http://www.cray.com/sites/default/files/resources/OpenACC_213462.12_OpenACC_Cosmo_CS_FNL.pdf </a:t>
            </a:r>
            <a:r>
              <a:rPr sz="700" spc="-5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700" u="sng" spc="-5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4"/>
              </a:rPr>
              <a:t>http://www.hpcwire.com/off-the-wire/first-round-of-2015-hackathons-gets-underway </a:t>
            </a:r>
            <a:r>
              <a:rPr sz="700" spc="-5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700" u="sng" spc="-5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5"/>
              </a:rPr>
              <a:t>http://on-demand.gputechconf.com/gtc/2015/presentation/S5297-Hisashi-Yashiro.pdf </a:t>
            </a:r>
            <a:r>
              <a:rPr sz="700" spc="-5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700" u="sng" spc="-5" dirty="0">
                <a:solidFill>
                  <a:srgbClr val="76B800"/>
                </a:solidFill>
                <a:uFill>
                  <a:solidFill>
                    <a:srgbClr val="76B800"/>
                  </a:solidFill>
                </a:uFill>
                <a:latin typeface="Trebuchet MS"/>
                <a:cs typeface="Trebuchet MS"/>
                <a:hlinkClick r:id="rId6"/>
              </a:rPr>
              <a:t>http://www.openacc.org/content/experiences-porting-molecular-dynamics-code-gpus-cray-xk7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87367" y="3688079"/>
            <a:ext cx="3051810" cy="1315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19728" y="2932176"/>
            <a:ext cx="3388360" cy="2665730"/>
          </a:xfrm>
          <a:prstGeom prst="rect">
            <a:avLst/>
          </a:prstGeom>
          <a:ln w="12192">
            <a:solidFill>
              <a:srgbClr val="40404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R="3175" algn="ctr">
              <a:lnSpc>
                <a:spcPts val="1610"/>
              </a:lnSpc>
            </a:pPr>
            <a:r>
              <a:rPr sz="1400" dirty="0">
                <a:solidFill>
                  <a:srgbClr val="7E7E7E"/>
                </a:solidFill>
                <a:latin typeface="Trebuchet MS"/>
                <a:cs typeface="Trebuchet MS"/>
              </a:rPr>
              <a:t>RIKEN</a:t>
            </a:r>
            <a:r>
              <a:rPr sz="1400" spc="-25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Trebuchet MS"/>
                <a:cs typeface="Trebuchet MS"/>
              </a:rPr>
              <a:t>Japan</a:t>
            </a:r>
            <a:endParaRPr sz="1400">
              <a:latin typeface="Trebuchet MS"/>
              <a:cs typeface="Trebuchet MS"/>
            </a:endParaRPr>
          </a:p>
          <a:p>
            <a:pPr marR="5715" algn="ctr">
              <a:lnSpc>
                <a:spcPts val="1370"/>
              </a:lnSpc>
            </a:pPr>
            <a:r>
              <a:rPr sz="1200" spc="-5" dirty="0">
                <a:solidFill>
                  <a:srgbClr val="7E7E7E"/>
                </a:solidFill>
                <a:latin typeface="Trebuchet MS"/>
                <a:cs typeface="Trebuchet MS"/>
              </a:rPr>
              <a:t>NICAM- Climate</a:t>
            </a:r>
            <a:r>
              <a:rPr sz="1200" spc="-5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7E7E7E"/>
                </a:solidFill>
                <a:latin typeface="Trebuchet MS"/>
                <a:cs typeface="Trebuchet MS"/>
              </a:rPr>
              <a:t>Modeling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spc="-5" dirty="0">
                <a:solidFill>
                  <a:srgbClr val="76B800"/>
                </a:solidFill>
                <a:latin typeface="Trebuchet MS"/>
                <a:cs typeface="Trebuchet MS"/>
              </a:rPr>
              <a:t>7-8x</a:t>
            </a:r>
            <a:r>
              <a:rPr sz="1800" spc="-60" dirty="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Trebuchet MS"/>
                <a:cs typeface="Trebuchet MS"/>
              </a:rPr>
              <a:t>Speed-Up</a:t>
            </a:r>
            <a:endParaRPr sz="16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1800" spc="-5" dirty="0">
                <a:solidFill>
                  <a:srgbClr val="76B800"/>
                </a:solidFill>
                <a:latin typeface="Trebuchet MS"/>
                <a:cs typeface="Trebuchet MS"/>
              </a:rPr>
              <a:t>5% </a:t>
            </a:r>
            <a:r>
              <a:rPr sz="1600" spc="-5" dirty="0">
                <a:solidFill>
                  <a:srgbClr val="7E7E7E"/>
                </a:solidFill>
                <a:latin typeface="Trebuchet MS"/>
                <a:cs typeface="Trebuchet MS"/>
              </a:rPr>
              <a:t>of Code</a:t>
            </a:r>
            <a:r>
              <a:rPr sz="1600" spc="20" dirty="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7E7E7E"/>
                </a:solidFill>
                <a:latin typeface="Trebuchet MS"/>
                <a:cs typeface="Trebuchet MS"/>
              </a:rPr>
              <a:t>Modified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18203" y="172212"/>
            <a:ext cx="3382010" cy="2665730"/>
          </a:xfrm>
          <a:custGeom>
            <a:avLst/>
            <a:gdLst/>
            <a:ahLst/>
            <a:cxnLst/>
            <a:rect l="l" t="t" r="r" b="b"/>
            <a:pathLst>
              <a:path w="3382009" h="2665730">
                <a:moveTo>
                  <a:pt x="0" y="0"/>
                </a:moveTo>
                <a:lnTo>
                  <a:pt x="3058414" y="0"/>
                </a:lnTo>
                <a:lnTo>
                  <a:pt x="3381755" y="323341"/>
                </a:lnTo>
                <a:lnTo>
                  <a:pt x="3381755" y="2665476"/>
                </a:lnTo>
                <a:lnTo>
                  <a:pt x="323342" y="2665476"/>
                </a:lnTo>
                <a:lnTo>
                  <a:pt x="0" y="234213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60011" y="536575"/>
            <a:ext cx="2979166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7E7E7E"/>
                </a:solidFill>
                <a:latin typeface="DejaVu Sans Mono"/>
                <a:cs typeface="DejaVu Sans Mono"/>
              </a:rPr>
              <a:t>main()</a:t>
            </a:r>
            <a:endParaRPr sz="1400" dirty="0">
              <a:latin typeface="DejaVu Sans Mono"/>
              <a:cs typeface="DejaVu Sans Mono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228600" marR="5080">
              <a:lnSpc>
                <a:spcPct val="100000"/>
              </a:lnSpc>
            </a:pP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&lt;serial code&gt;  </a:t>
            </a:r>
            <a:endParaRPr lang="en-US" sz="1400" b="1" dirty="0">
              <a:solidFill>
                <a:srgbClr val="7E7E7E"/>
              </a:solidFill>
              <a:latin typeface="DejaVu Sans Mono"/>
              <a:cs typeface="DejaVu Sans Mono"/>
            </a:endParaRPr>
          </a:p>
          <a:p>
            <a:pPr marL="228600" marR="5080">
              <a:lnSpc>
                <a:spcPct val="100000"/>
              </a:lnSpc>
            </a:pPr>
            <a:r>
              <a:rPr sz="1400" b="1" dirty="0">
                <a:solidFill>
                  <a:srgbClr val="76B800"/>
                </a:solidFill>
                <a:latin typeface="DejaVu Sans Mono"/>
                <a:cs typeface="DejaVu Sans Mono"/>
              </a:rPr>
              <a:t>#pragma acc</a:t>
            </a:r>
            <a:r>
              <a:rPr sz="1400" b="1" spc="-45" dirty="0">
                <a:solidFill>
                  <a:srgbClr val="76B800"/>
                </a:solidFill>
                <a:latin typeface="DejaVu Sans Mono"/>
                <a:cs typeface="DejaVu Sans Mono"/>
              </a:rPr>
              <a:t> </a:t>
            </a:r>
            <a:r>
              <a:rPr sz="1400" b="1" dirty="0">
                <a:solidFill>
                  <a:srgbClr val="76B800"/>
                </a:solidFill>
                <a:latin typeface="DejaVu Sans Mono"/>
                <a:cs typeface="DejaVu Sans Mono"/>
              </a:rPr>
              <a:t>kernels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4415" y="1392758"/>
            <a:ext cx="2510790" cy="42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dirty="0">
                <a:solidFill>
                  <a:srgbClr val="76B800"/>
                </a:solidFill>
                <a:latin typeface="DejaVu Sans Mono"/>
                <a:cs typeface="DejaVu Sans Mono"/>
              </a:rPr>
              <a:t>//automatically runs on</a:t>
            </a:r>
            <a:r>
              <a:rPr sz="1200" b="1" spc="-55" dirty="0">
                <a:solidFill>
                  <a:srgbClr val="76B800"/>
                </a:solidFill>
                <a:latin typeface="DejaVu Sans Mono"/>
                <a:cs typeface="DejaVu Sans Mono"/>
              </a:rPr>
              <a:t> </a:t>
            </a:r>
            <a:r>
              <a:rPr sz="1200" b="1" spc="-5" dirty="0">
                <a:solidFill>
                  <a:srgbClr val="76B800"/>
                </a:solidFill>
                <a:latin typeface="DejaVu Sans Mono"/>
                <a:cs typeface="DejaVu Sans Mono"/>
              </a:rPr>
              <a:t>GPU</a:t>
            </a:r>
            <a:endParaRPr sz="1200" dirty="0">
              <a:latin typeface="DejaVu Sans Mono"/>
              <a:cs typeface="DejaVu Sans Mono"/>
            </a:endParaRPr>
          </a:p>
          <a:p>
            <a:pPr marL="44450">
              <a:lnSpc>
                <a:spcPts val="1670"/>
              </a:lnSpc>
            </a:pP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2828" y="1786508"/>
            <a:ext cx="16427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&lt;parallel</a:t>
            </a:r>
            <a:r>
              <a:rPr sz="1400" b="1" spc="-60" dirty="0">
                <a:solidFill>
                  <a:srgbClr val="7E7E7E"/>
                </a:solidFill>
                <a:latin typeface="DejaVu Sans Mono"/>
                <a:cs typeface="DejaVu Sans Mono"/>
              </a:rPr>
              <a:t> </a:t>
            </a: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code&gt;</a:t>
            </a:r>
            <a:endParaRPr sz="1400">
              <a:latin typeface="DejaVu Sans Mono"/>
              <a:cs typeface="DejaVu Sans Mon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76420" y="1999869"/>
            <a:ext cx="13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7E7E7E"/>
                </a:solidFill>
                <a:latin typeface="DejaVu Sans Mono"/>
                <a:cs typeface="DejaVu Sans Mono"/>
              </a:rPr>
              <a:t>}</a:t>
            </a:r>
            <a:endParaRPr sz="1400">
              <a:latin typeface="DejaVu Sans Mono"/>
              <a:cs typeface="DejaVu Sans Mon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0011" y="2213229"/>
            <a:ext cx="13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7E7E7E"/>
                </a:solidFill>
                <a:latin typeface="DejaVu Sans Mono"/>
                <a:cs typeface="DejaVu Sans Mono"/>
              </a:rPr>
              <a:t>}</a:t>
            </a:r>
            <a:endParaRPr sz="1400">
              <a:latin typeface="DejaVu Sans Mono"/>
              <a:cs typeface="DejaVu Sans Mon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52104" y="888491"/>
            <a:ext cx="1354836" cy="1245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5595" y="2932176"/>
            <a:ext cx="3382010" cy="2677795"/>
          </a:xfrm>
          <a:custGeom>
            <a:avLst/>
            <a:gdLst/>
            <a:ahLst/>
            <a:cxnLst/>
            <a:rect l="l" t="t" r="r" b="b"/>
            <a:pathLst>
              <a:path w="3382009" h="2677795">
                <a:moveTo>
                  <a:pt x="0" y="0"/>
                </a:moveTo>
                <a:lnTo>
                  <a:pt x="3056889" y="0"/>
                </a:lnTo>
                <a:lnTo>
                  <a:pt x="3381755" y="324866"/>
                </a:lnTo>
                <a:lnTo>
                  <a:pt x="3381755" y="2677668"/>
                </a:lnTo>
                <a:lnTo>
                  <a:pt x="324865" y="2677668"/>
                </a:lnTo>
                <a:lnTo>
                  <a:pt x="0" y="235281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3568" y="3022092"/>
            <a:ext cx="2392679" cy="2529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8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687462" y="1446704"/>
            <a:ext cx="9761082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Sell GPU in HPC application </a:t>
            </a: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‘in-house’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open/commercial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Typical HPC Applications Performance on GPU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19219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1EA06-334F-47AB-B6C2-EEF2392E54FA}"/>
              </a:ext>
            </a:extLst>
          </p:cNvPr>
          <p:cNvSpPr/>
          <p:nvPr/>
        </p:nvSpPr>
        <p:spPr>
          <a:xfrm>
            <a:off x="224166" y="3333809"/>
            <a:ext cx="9761082" cy="719328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GPU-Accelerated HPC applications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500+ APPLICATIONS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FAC668D-B9B1-4B94-8D14-879B6757F1F7}"/>
              </a:ext>
            </a:extLst>
          </p:cNvPr>
          <p:cNvGrpSpPr/>
          <p:nvPr/>
        </p:nvGrpSpPr>
        <p:grpSpPr>
          <a:xfrm>
            <a:off x="1863136" y="1720395"/>
            <a:ext cx="1956696" cy="1998329"/>
            <a:chOff x="9007964" y="1697138"/>
            <a:chExt cx="1956696" cy="199832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EB5239D-062A-46CC-856B-0017E5F23CAC}"/>
                </a:ext>
              </a:extLst>
            </p:cNvPr>
            <p:cNvGrpSpPr/>
            <p:nvPr/>
          </p:nvGrpSpPr>
          <p:grpSpPr>
            <a:xfrm>
              <a:off x="9107842" y="1697138"/>
              <a:ext cx="1694589" cy="1998329"/>
              <a:chOff x="5585702" y="1702054"/>
              <a:chExt cx="4796918" cy="1998329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A463940-8314-4D9E-9EF4-AF6B8E6A9D9F}"/>
                  </a:ext>
                </a:extLst>
              </p:cNvPr>
              <p:cNvSpPr/>
              <p:nvPr/>
            </p:nvSpPr>
            <p:spPr>
              <a:xfrm>
                <a:off x="5585702" y="1704435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64A6EF8-9744-4E01-8824-A9A87CE55F43}"/>
                  </a:ext>
                </a:extLst>
              </p:cNvPr>
              <p:cNvSpPr/>
              <p:nvPr/>
            </p:nvSpPr>
            <p:spPr>
              <a:xfrm>
                <a:off x="5586245" y="1702054"/>
                <a:ext cx="4796375" cy="604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E67F30B-F348-4EC9-8230-D958C5834EB1}"/>
                  </a:ext>
                </a:extLst>
              </p:cNvPr>
              <p:cNvSpPr/>
              <p:nvPr/>
            </p:nvSpPr>
            <p:spPr>
              <a:xfrm>
                <a:off x="5852278" y="1774220"/>
                <a:ext cx="4236097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MFG, CAD, &amp; CAE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85DB682-B3A4-4835-A734-1F0AFB408706}"/>
                </a:ext>
              </a:extLst>
            </p:cNvPr>
            <p:cNvSpPr txBox="1"/>
            <p:nvPr/>
          </p:nvSpPr>
          <p:spPr>
            <a:xfrm>
              <a:off x="9007964" y="2433362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111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6DE733-FE0D-4E5F-9639-F101B781E625}"/>
                </a:ext>
              </a:extLst>
            </p:cNvPr>
            <p:cNvSpPr txBox="1"/>
            <p:nvPr/>
          </p:nvSpPr>
          <p:spPr>
            <a:xfrm>
              <a:off x="9905289" y="2428192"/>
              <a:ext cx="1059371" cy="12003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Ansys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 Fluent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Abaqus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 SIMULIA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AutoCAD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CST Studio Suite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F88893-0B9A-4A30-A738-FD6E7A42D058}"/>
              </a:ext>
            </a:extLst>
          </p:cNvPr>
          <p:cNvGrpSpPr/>
          <p:nvPr/>
        </p:nvGrpSpPr>
        <p:grpSpPr>
          <a:xfrm>
            <a:off x="92728" y="1718127"/>
            <a:ext cx="1925743" cy="1995948"/>
            <a:chOff x="1882914" y="3837010"/>
            <a:chExt cx="1925743" cy="1995948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04C7B6B-64A6-4857-A0F2-8CACC2437102}"/>
                </a:ext>
              </a:extLst>
            </p:cNvPr>
            <p:cNvGrpSpPr/>
            <p:nvPr/>
          </p:nvGrpSpPr>
          <p:grpSpPr>
            <a:xfrm>
              <a:off x="1940807" y="3837010"/>
              <a:ext cx="1696479" cy="1995948"/>
              <a:chOff x="599768" y="3851761"/>
              <a:chExt cx="4802267" cy="1995948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B12F1A8-E218-4658-8932-9522B1C88C35}"/>
                  </a:ext>
                </a:extLst>
              </p:cNvPr>
              <p:cNvSpPr/>
              <p:nvPr/>
            </p:nvSpPr>
            <p:spPr>
              <a:xfrm>
                <a:off x="599768" y="3851761"/>
                <a:ext cx="4798142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93330AA-2E50-4BA8-87C3-DE154B5496C6}"/>
                  </a:ext>
                </a:extLst>
              </p:cNvPr>
              <p:cNvSpPr/>
              <p:nvPr/>
            </p:nvSpPr>
            <p:spPr>
              <a:xfrm>
                <a:off x="602052" y="3852762"/>
                <a:ext cx="4799983" cy="6217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2715B3E-1F6C-49CD-8620-948CAC43B174}"/>
                  </a:ext>
                </a:extLst>
              </p:cNvPr>
              <p:cNvSpPr/>
              <p:nvPr/>
            </p:nvSpPr>
            <p:spPr>
              <a:xfrm>
                <a:off x="870739" y="3924928"/>
                <a:ext cx="4236096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Life Sciences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B91B332-3F64-420A-A571-978B507F7455}"/>
                </a:ext>
              </a:extLst>
            </p:cNvPr>
            <p:cNvSpPr txBox="1"/>
            <p:nvPr/>
          </p:nvSpPr>
          <p:spPr>
            <a:xfrm>
              <a:off x="1882914" y="4583109"/>
              <a:ext cx="990920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50+</a:t>
              </a:r>
              <a:r>
                <a:rPr lang="en-US" dirty="0">
                  <a:solidFill>
                    <a:srgbClr val="000000"/>
                  </a:solidFill>
                </a:rPr>
                <a:t> app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D64DB30-2CA8-42E6-8206-52B9B6662DF6}"/>
                </a:ext>
              </a:extLst>
            </p:cNvPr>
            <p:cNvSpPr txBox="1"/>
            <p:nvPr/>
          </p:nvSpPr>
          <p:spPr>
            <a:xfrm>
              <a:off x="2768143" y="4457151"/>
              <a:ext cx="1040514" cy="12003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Gaussian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VASP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AMBER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HOOMD-Blue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GAMESS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B1CC32-18B7-4744-96EE-D81190DA1F0C}"/>
              </a:ext>
            </a:extLst>
          </p:cNvPr>
          <p:cNvGrpSpPr/>
          <p:nvPr/>
        </p:nvGrpSpPr>
        <p:grpSpPr>
          <a:xfrm>
            <a:off x="3566569" y="3849226"/>
            <a:ext cx="1871236" cy="1998329"/>
            <a:chOff x="5379660" y="1708796"/>
            <a:chExt cx="1871236" cy="199832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242C1E8-5B48-4374-808B-1C7CA9610E70}"/>
                </a:ext>
              </a:extLst>
            </p:cNvPr>
            <p:cNvGrpSpPr/>
            <p:nvPr/>
          </p:nvGrpSpPr>
          <p:grpSpPr>
            <a:xfrm>
              <a:off x="5553804" y="1708796"/>
              <a:ext cx="1697092" cy="1998329"/>
              <a:chOff x="595149" y="1702054"/>
              <a:chExt cx="4804004" cy="199832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5D490E8-356B-488D-A96B-E5809EAA5A9A}"/>
                  </a:ext>
                </a:extLst>
              </p:cNvPr>
              <p:cNvSpPr/>
              <p:nvPr/>
            </p:nvSpPr>
            <p:spPr>
              <a:xfrm>
                <a:off x="595149" y="1704435"/>
                <a:ext cx="4798143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C9D4380-4B74-4756-9CF4-F93F9F62D469}"/>
                  </a:ext>
                </a:extLst>
              </p:cNvPr>
              <p:cNvSpPr/>
              <p:nvPr/>
            </p:nvSpPr>
            <p:spPr>
              <a:xfrm>
                <a:off x="600595" y="1702054"/>
                <a:ext cx="4798558" cy="604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C97FDBA-21D9-497E-A4F8-46653F8E5B6E}"/>
                  </a:ext>
                </a:extLst>
              </p:cNvPr>
              <p:cNvSpPr/>
              <p:nvPr/>
            </p:nvSpPr>
            <p:spPr>
              <a:xfrm>
                <a:off x="870740" y="1774220"/>
                <a:ext cx="4236098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DATA SCI. &amp; analytics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BDB303-957A-49A1-90FF-4A6C1C07F6F9}"/>
                </a:ext>
              </a:extLst>
            </p:cNvPr>
            <p:cNvSpPr txBox="1"/>
            <p:nvPr/>
          </p:nvSpPr>
          <p:spPr>
            <a:xfrm>
              <a:off x="6274399" y="2578034"/>
              <a:ext cx="966116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MapD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Kinetica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Graphistry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8C000B-17A8-4832-A03F-AF69CAE76532}"/>
                </a:ext>
              </a:extLst>
            </p:cNvPr>
            <p:cNvSpPr txBox="1"/>
            <p:nvPr/>
          </p:nvSpPr>
          <p:spPr>
            <a:xfrm>
              <a:off x="5379660" y="2454895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23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</a:p>
            <a:p>
              <a:pPr algn="ctr" defTabSz="457182">
                <a:lnSpc>
                  <a:spcPct val="90000"/>
                </a:lnSpc>
              </a:pP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F78A855-F5E9-4393-9DEB-C6620A61401D}"/>
              </a:ext>
            </a:extLst>
          </p:cNvPr>
          <p:cNvGrpSpPr/>
          <p:nvPr/>
        </p:nvGrpSpPr>
        <p:grpSpPr>
          <a:xfrm>
            <a:off x="8932466" y="1715746"/>
            <a:ext cx="1962091" cy="1998329"/>
            <a:chOff x="5344376" y="1702054"/>
            <a:chExt cx="1962091" cy="1998329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2258852-B34A-4A99-A871-CF9C0A5C352A}"/>
                </a:ext>
              </a:extLst>
            </p:cNvPr>
            <p:cNvGrpSpPr/>
            <p:nvPr/>
          </p:nvGrpSpPr>
          <p:grpSpPr>
            <a:xfrm>
              <a:off x="5524189" y="1702054"/>
              <a:ext cx="1694397" cy="1998329"/>
              <a:chOff x="5581474" y="1702054"/>
              <a:chExt cx="4796374" cy="1998329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D821596-8B81-4971-9E08-EC7F209920EB}"/>
                  </a:ext>
                </a:extLst>
              </p:cNvPr>
              <p:cNvSpPr/>
              <p:nvPr/>
            </p:nvSpPr>
            <p:spPr>
              <a:xfrm>
                <a:off x="5585702" y="1704435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8B4F7F7-447A-4DBC-AEBA-6F82BF60390E}"/>
                  </a:ext>
                </a:extLst>
              </p:cNvPr>
              <p:cNvSpPr/>
              <p:nvPr/>
            </p:nvSpPr>
            <p:spPr>
              <a:xfrm>
                <a:off x="5581474" y="1702054"/>
                <a:ext cx="4796374" cy="59996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F7F2C6F-E44D-4215-95E8-29EEF55D4B4E}"/>
                  </a:ext>
                </a:extLst>
              </p:cNvPr>
              <p:cNvSpPr/>
              <p:nvPr/>
            </p:nvSpPr>
            <p:spPr>
              <a:xfrm>
                <a:off x="5852278" y="1774220"/>
                <a:ext cx="4236097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DEEP LEARNING</a:t>
                </a: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3702015-34DB-41F6-AE24-E9D80606033E}"/>
                </a:ext>
              </a:extLst>
            </p:cNvPr>
            <p:cNvSpPr txBox="1"/>
            <p:nvPr/>
          </p:nvSpPr>
          <p:spPr>
            <a:xfrm>
              <a:off x="5344376" y="2433362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32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52AB254-105E-4D2B-A1E5-4F068268CEAB}"/>
                </a:ext>
              </a:extLst>
            </p:cNvPr>
            <p:cNvSpPr txBox="1"/>
            <p:nvPr/>
          </p:nvSpPr>
          <p:spPr>
            <a:xfrm>
              <a:off x="6247096" y="2507846"/>
              <a:ext cx="1059371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Caffe2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MXNet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Tensorflow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A693E5-F678-4F78-800E-4B5B843602A1}"/>
              </a:ext>
            </a:extLst>
          </p:cNvPr>
          <p:cNvGrpSpPr/>
          <p:nvPr/>
        </p:nvGrpSpPr>
        <p:grpSpPr>
          <a:xfrm>
            <a:off x="-11263" y="3851761"/>
            <a:ext cx="1933505" cy="2025290"/>
            <a:chOff x="-11263" y="3851761"/>
            <a:chExt cx="1933505" cy="202529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C4BDDDF-855B-48A4-A17C-0E60AE425B68}"/>
                </a:ext>
              </a:extLst>
            </p:cNvPr>
            <p:cNvGrpSpPr/>
            <p:nvPr/>
          </p:nvGrpSpPr>
          <p:grpSpPr>
            <a:xfrm>
              <a:off x="147486" y="3851761"/>
              <a:ext cx="1696479" cy="1995948"/>
              <a:chOff x="599768" y="3851761"/>
              <a:chExt cx="4802267" cy="1995948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CBCC34C-332C-4FC9-8607-4253425A9C7E}"/>
                  </a:ext>
                </a:extLst>
              </p:cNvPr>
              <p:cNvSpPr/>
              <p:nvPr/>
            </p:nvSpPr>
            <p:spPr>
              <a:xfrm>
                <a:off x="599768" y="3851761"/>
                <a:ext cx="4798142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6907770-36A9-4547-9557-5BDEAC311252}"/>
                  </a:ext>
                </a:extLst>
              </p:cNvPr>
              <p:cNvSpPr/>
              <p:nvPr/>
            </p:nvSpPr>
            <p:spPr>
              <a:xfrm>
                <a:off x="602052" y="3852762"/>
                <a:ext cx="4799983" cy="60700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D4FC8B-6B0A-42F6-923A-A1C145DA1097}"/>
                  </a:ext>
                </a:extLst>
              </p:cNvPr>
              <p:cNvSpPr/>
              <p:nvPr/>
            </p:nvSpPr>
            <p:spPr>
              <a:xfrm>
                <a:off x="870739" y="3924928"/>
                <a:ext cx="4236096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MEDIA &amp; ENT.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A4F7360-9EE5-41BA-A9DF-39BCCCCFE7BC}"/>
                </a:ext>
              </a:extLst>
            </p:cNvPr>
            <p:cNvSpPr txBox="1"/>
            <p:nvPr/>
          </p:nvSpPr>
          <p:spPr>
            <a:xfrm>
              <a:off x="-11263" y="4583109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142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BD379CF-6998-4782-AF65-2CCD9BE14A66}"/>
                </a:ext>
              </a:extLst>
            </p:cNvPr>
            <p:cNvSpPr txBox="1"/>
            <p:nvPr/>
          </p:nvSpPr>
          <p:spPr>
            <a:xfrm>
              <a:off x="954864" y="4676722"/>
              <a:ext cx="967378" cy="12003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DaVinci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 Resolve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Premiere Pro CC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Redshift Renderer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689F92F-ABD7-4C9E-8ED3-F692C5ACA338}"/>
              </a:ext>
            </a:extLst>
          </p:cNvPr>
          <p:cNvGrpSpPr/>
          <p:nvPr/>
        </p:nvGrpSpPr>
        <p:grpSpPr>
          <a:xfrm>
            <a:off x="3592523" y="1715746"/>
            <a:ext cx="2029979" cy="1995948"/>
            <a:chOff x="5360719" y="3851761"/>
            <a:chExt cx="2029979" cy="1995948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155E399-EE63-43FF-AF74-441C05CE18B3}"/>
                </a:ext>
              </a:extLst>
            </p:cNvPr>
            <p:cNvGrpSpPr/>
            <p:nvPr/>
          </p:nvGrpSpPr>
          <p:grpSpPr>
            <a:xfrm>
              <a:off x="5527449" y="3851761"/>
              <a:ext cx="1692660" cy="1995948"/>
              <a:chOff x="5581576" y="3851761"/>
              <a:chExt cx="4791456" cy="1995948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0C58FD4-19FD-4CF5-AB70-4AF0077681C8}"/>
                  </a:ext>
                </a:extLst>
              </p:cNvPr>
              <p:cNvSpPr/>
              <p:nvPr/>
            </p:nvSpPr>
            <p:spPr>
              <a:xfrm>
                <a:off x="5585702" y="3851761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AF29723-32F2-4A74-80B4-94B1E157D277}"/>
                  </a:ext>
                </a:extLst>
              </p:cNvPr>
              <p:cNvSpPr/>
              <p:nvPr/>
            </p:nvSpPr>
            <p:spPr>
              <a:xfrm>
                <a:off x="5581576" y="3852762"/>
                <a:ext cx="4791456" cy="60700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DD4C8D3-20CB-4672-9D18-D0DA64AFE05B}"/>
                  </a:ext>
                </a:extLst>
              </p:cNvPr>
              <p:cNvSpPr/>
              <p:nvPr/>
            </p:nvSpPr>
            <p:spPr>
              <a:xfrm>
                <a:off x="5852278" y="3924928"/>
                <a:ext cx="4236096" cy="341632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Physics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43908B2-C7D7-490D-8064-8D36790766BD}"/>
                </a:ext>
              </a:extLst>
            </p:cNvPr>
            <p:cNvSpPr txBox="1"/>
            <p:nvPr/>
          </p:nvSpPr>
          <p:spPr>
            <a:xfrm>
              <a:off x="5360719" y="4583109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20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7F71BCD-7D4A-41F7-8EF6-2B903BB786FA}"/>
                </a:ext>
              </a:extLst>
            </p:cNvPr>
            <p:cNvSpPr txBox="1"/>
            <p:nvPr/>
          </p:nvSpPr>
          <p:spPr>
            <a:xfrm>
              <a:off x="6331327" y="4745971"/>
              <a:ext cx="1059371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QUDA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MILC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GTC-P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2C77638-2571-466A-925A-D36EDF018C55}"/>
              </a:ext>
            </a:extLst>
          </p:cNvPr>
          <p:cNvGrpSpPr/>
          <p:nvPr/>
        </p:nvGrpSpPr>
        <p:grpSpPr>
          <a:xfrm>
            <a:off x="5348183" y="1718127"/>
            <a:ext cx="1899499" cy="1995948"/>
            <a:chOff x="3531108" y="3846845"/>
            <a:chExt cx="1899499" cy="199594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C8F601C-8E31-48B6-BD2C-C42E9DF3F6B1}"/>
                </a:ext>
              </a:extLst>
            </p:cNvPr>
            <p:cNvGrpSpPr/>
            <p:nvPr/>
          </p:nvGrpSpPr>
          <p:grpSpPr>
            <a:xfrm>
              <a:off x="3734128" y="3846845"/>
              <a:ext cx="1696479" cy="1995948"/>
              <a:chOff x="599768" y="3851761"/>
              <a:chExt cx="4802267" cy="1995948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BDD62EE-D2C0-4092-A0B8-BFD197366FF6}"/>
                  </a:ext>
                </a:extLst>
              </p:cNvPr>
              <p:cNvSpPr/>
              <p:nvPr/>
            </p:nvSpPr>
            <p:spPr>
              <a:xfrm>
                <a:off x="599768" y="3851761"/>
                <a:ext cx="4798142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B6EC4F18-55E8-467E-87BB-27EAC619A8BA}"/>
                  </a:ext>
                </a:extLst>
              </p:cNvPr>
              <p:cNvSpPr/>
              <p:nvPr/>
            </p:nvSpPr>
            <p:spPr>
              <a:xfrm>
                <a:off x="602052" y="3852762"/>
                <a:ext cx="4799983" cy="61192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A2BFCE20-FFF1-4129-928B-3900C722296A}"/>
                  </a:ext>
                </a:extLst>
              </p:cNvPr>
              <p:cNvSpPr/>
              <p:nvPr/>
            </p:nvSpPr>
            <p:spPr>
              <a:xfrm>
                <a:off x="870739" y="3924928"/>
                <a:ext cx="4236096" cy="341632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OIL &amp; GAS</a:t>
                </a: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87F9704-A5D0-44B5-B8D7-6569E38BFFAF}"/>
                </a:ext>
              </a:extLst>
            </p:cNvPr>
            <p:cNvSpPr txBox="1"/>
            <p:nvPr/>
          </p:nvSpPr>
          <p:spPr>
            <a:xfrm>
              <a:off x="3531108" y="4583109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17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F936EA2-6318-4B49-A43E-036223174D61}"/>
                </a:ext>
              </a:extLst>
            </p:cNvPr>
            <p:cNvSpPr txBox="1"/>
            <p:nvPr/>
          </p:nvSpPr>
          <p:spPr>
            <a:xfrm>
              <a:off x="4525071" y="4672598"/>
              <a:ext cx="901252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RTM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SPECFEM3D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D6D5678-C274-4DC0-90B4-86346637B4F7}"/>
              </a:ext>
            </a:extLst>
          </p:cNvPr>
          <p:cNvGrpSpPr/>
          <p:nvPr/>
        </p:nvGrpSpPr>
        <p:grpSpPr>
          <a:xfrm>
            <a:off x="5341580" y="3849226"/>
            <a:ext cx="1969879" cy="1995948"/>
            <a:chOff x="7116325" y="3837010"/>
            <a:chExt cx="1969879" cy="1995948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B4104C7-F15E-4A2F-9DFE-BF1CF129DEF2}"/>
                </a:ext>
              </a:extLst>
            </p:cNvPr>
            <p:cNvGrpSpPr/>
            <p:nvPr/>
          </p:nvGrpSpPr>
          <p:grpSpPr>
            <a:xfrm>
              <a:off x="7316951" y="3837010"/>
              <a:ext cx="1692660" cy="1995948"/>
              <a:chOff x="5581576" y="3851761"/>
              <a:chExt cx="4791456" cy="1995948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3A6F71B-5231-48A4-BE15-C2087700BCBD}"/>
                  </a:ext>
                </a:extLst>
              </p:cNvPr>
              <p:cNvSpPr/>
              <p:nvPr/>
            </p:nvSpPr>
            <p:spPr>
              <a:xfrm>
                <a:off x="5585702" y="3851761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728059B-6250-4BDD-9F4B-A652C5504A24}"/>
                  </a:ext>
                </a:extLst>
              </p:cNvPr>
              <p:cNvSpPr/>
              <p:nvPr/>
            </p:nvSpPr>
            <p:spPr>
              <a:xfrm>
                <a:off x="5581576" y="3852762"/>
                <a:ext cx="4791456" cy="6217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BCECFD51-CF32-43A2-8D2E-2C02C1C7D6AC}"/>
                  </a:ext>
                </a:extLst>
              </p:cNvPr>
              <p:cNvSpPr/>
              <p:nvPr/>
            </p:nvSpPr>
            <p:spPr>
              <a:xfrm>
                <a:off x="5852278" y="3924928"/>
                <a:ext cx="4236096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SAFETY &amp; SECURITY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11E1ADD-2D5C-479F-8AE9-6A62484D0880}"/>
                </a:ext>
              </a:extLst>
            </p:cNvPr>
            <p:cNvSpPr txBox="1"/>
            <p:nvPr/>
          </p:nvSpPr>
          <p:spPr>
            <a:xfrm>
              <a:off x="7116325" y="4583109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15</a:t>
              </a:r>
              <a:r>
                <a:rPr lang="en-US" dirty="0">
                  <a:solidFill>
                    <a:srgbClr val="000000"/>
                  </a:solidFill>
                </a:rPr>
                <a:t> apps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43F02CE-1E92-41A1-B9E6-5A524CEA6C0F}"/>
                </a:ext>
              </a:extLst>
            </p:cNvPr>
            <p:cNvSpPr txBox="1"/>
            <p:nvPr/>
          </p:nvSpPr>
          <p:spPr>
            <a:xfrm>
              <a:off x="8026833" y="4676722"/>
              <a:ext cx="1059371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Cyllance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FaceControl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Syndex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 Pro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E682AD8-4E08-4C34-959D-CEA503A50576}"/>
              </a:ext>
            </a:extLst>
          </p:cNvPr>
          <p:cNvGrpSpPr/>
          <p:nvPr/>
        </p:nvGrpSpPr>
        <p:grpSpPr>
          <a:xfrm>
            <a:off x="8916223" y="3851834"/>
            <a:ext cx="2038720" cy="1995948"/>
            <a:chOff x="8907406" y="3846845"/>
            <a:chExt cx="2038720" cy="1995948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F9F44B2-89FE-4BC6-9A55-EFF6137366BB}"/>
                </a:ext>
              </a:extLst>
            </p:cNvPr>
            <p:cNvGrpSpPr/>
            <p:nvPr/>
          </p:nvGrpSpPr>
          <p:grpSpPr>
            <a:xfrm>
              <a:off x="9106451" y="3846845"/>
              <a:ext cx="1692660" cy="1995948"/>
              <a:chOff x="5581576" y="3851761"/>
              <a:chExt cx="4791456" cy="1995948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0477835-C87A-4E0A-969C-F281357293AC}"/>
                  </a:ext>
                </a:extLst>
              </p:cNvPr>
              <p:cNvSpPr/>
              <p:nvPr/>
            </p:nvSpPr>
            <p:spPr>
              <a:xfrm>
                <a:off x="5585702" y="3851761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44280595-691A-49DF-A6A0-C79B2E6F6077}"/>
                  </a:ext>
                </a:extLst>
              </p:cNvPr>
              <p:cNvSpPr/>
              <p:nvPr/>
            </p:nvSpPr>
            <p:spPr>
              <a:xfrm>
                <a:off x="5581576" y="3852762"/>
                <a:ext cx="4791456" cy="61192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ADFC07D9-3070-44C9-9656-B2694DFFEC0C}"/>
                  </a:ext>
                </a:extLst>
              </p:cNvPr>
              <p:cNvSpPr/>
              <p:nvPr/>
            </p:nvSpPr>
            <p:spPr>
              <a:xfrm>
                <a:off x="5852278" y="3924928"/>
                <a:ext cx="4236096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TOOLS &amp; MGMT.</a:t>
                </a: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C13381-3B85-45A7-9548-D123D38EA80F}"/>
                </a:ext>
              </a:extLst>
            </p:cNvPr>
            <p:cNvSpPr txBox="1"/>
            <p:nvPr/>
          </p:nvSpPr>
          <p:spPr>
            <a:xfrm>
              <a:off x="8907406" y="4583109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15</a:t>
              </a:r>
              <a:r>
                <a:rPr lang="en-US" dirty="0">
                  <a:solidFill>
                    <a:srgbClr val="000000"/>
                  </a:solidFill>
                </a:rPr>
                <a:t> apps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B34232B-8B2C-447A-9684-7615CC8B876B}"/>
                </a:ext>
              </a:extLst>
            </p:cNvPr>
            <p:cNvSpPr txBox="1"/>
            <p:nvPr/>
          </p:nvSpPr>
          <p:spPr>
            <a:xfrm>
              <a:off x="9886755" y="4676722"/>
              <a:ext cx="1059371" cy="9233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Bright Cluster Manager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HPCtoolkit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Vampir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1A1180A-9066-436E-B48E-CCDA7EAFE598}"/>
              </a:ext>
            </a:extLst>
          </p:cNvPr>
          <p:cNvGrpSpPr/>
          <p:nvPr/>
        </p:nvGrpSpPr>
        <p:grpSpPr>
          <a:xfrm>
            <a:off x="1755275" y="3846845"/>
            <a:ext cx="1986216" cy="1998329"/>
            <a:chOff x="7118522" y="1687303"/>
            <a:chExt cx="1986216" cy="1998329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13177F7-9557-4AAF-8E21-75DC5188A7B1}"/>
                </a:ext>
              </a:extLst>
            </p:cNvPr>
            <p:cNvGrpSpPr/>
            <p:nvPr/>
          </p:nvGrpSpPr>
          <p:grpSpPr>
            <a:xfrm>
              <a:off x="7315268" y="1687303"/>
              <a:ext cx="1694397" cy="1998329"/>
              <a:chOff x="5581474" y="1702054"/>
              <a:chExt cx="4796374" cy="1998329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74ADBA9-7731-4F5E-BED5-9D5F2B02E231}"/>
                  </a:ext>
                </a:extLst>
              </p:cNvPr>
              <p:cNvSpPr/>
              <p:nvPr/>
            </p:nvSpPr>
            <p:spPr>
              <a:xfrm>
                <a:off x="5585702" y="1704435"/>
                <a:ext cx="4787330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BFBFB28-6CDB-44A9-8A9E-47DDC49209E8}"/>
                  </a:ext>
                </a:extLst>
              </p:cNvPr>
              <p:cNvSpPr/>
              <p:nvPr/>
            </p:nvSpPr>
            <p:spPr>
              <a:xfrm>
                <a:off x="5581474" y="1702054"/>
                <a:ext cx="4796374" cy="6147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EB9D513-E96C-417E-8EEA-A696BE5B04FA}"/>
                  </a:ext>
                </a:extLst>
              </p:cNvPr>
              <p:cNvSpPr/>
              <p:nvPr/>
            </p:nvSpPr>
            <p:spPr>
              <a:xfrm>
                <a:off x="5852278" y="1774220"/>
                <a:ext cx="4236097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FEDERAL &amp; DEFENSE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0456640-8607-4287-8C13-30BF00334BCA}"/>
                </a:ext>
              </a:extLst>
            </p:cNvPr>
            <p:cNvSpPr txBox="1"/>
            <p:nvPr/>
          </p:nvSpPr>
          <p:spPr>
            <a:xfrm>
              <a:off x="7118522" y="2433362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13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BB906E7-86A4-4E83-8883-7D04EFDF8D38}"/>
                </a:ext>
              </a:extLst>
            </p:cNvPr>
            <p:cNvSpPr txBox="1"/>
            <p:nvPr/>
          </p:nvSpPr>
          <p:spPr>
            <a:xfrm>
              <a:off x="8045367" y="2514995"/>
              <a:ext cx="1059371" cy="6463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ArcGIS Pro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EVNI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 err="1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SocetGXP</a:t>
              </a:r>
              <a:endParaRPr lang="en-US" sz="10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DD926B3-D342-470E-BA80-46F3C4E29706}"/>
              </a:ext>
            </a:extLst>
          </p:cNvPr>
          <p:cNvGrpSpPr/>
          <p:nvPr/>
        </p:nvGrpSpPr>
        <p:grpSpPr>
          <a:xfrm>
            <a:off x="7278727" y="1720141"/>
            <a:ext cx="1750819" cy="1998329"/>
            <a:chOff x="1882914" y="1687303"/>
            <a:chExt cx="1750819" cy="1998329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2FB66FC0-444E-49B7-A625-E6A101A133DC}"/>
                </a:ext>
              </a:extLst>
            </p:cNvPr>
            <p:cNvGrpSpPr/>
            <p:nvPr/>
          </p:nvGrpSpPr>
          <p:grpSpPr>
            <a:xfrm>
              <a:off x="1936641" y="1687303"/>
              <a:ext cx="1697092" cy="1998329"/>
              <a:chOff x="595149" y="1702054"/>
              <a:chExt cx="4804004" cy="1998329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889E293-8ADA-4A78-A4AD-5849A015B6DC}"/>
                  </a:ext>
                </a:extLst>
              </p:cNvPr>
              <p:cNvSpPr/>
              <p:nvPr/>
            </p:nvSpPr>
            <p:spPr>
              <a:xfrm>
                <a:off x="595149" y="1704435"/>
                <a:ext cx="4798143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180B501-41D9-4B7F-8073-05E8D4853B86}"/>
                  </a:ext>
                </a:extLst>
              </p:cNvPr>
              <p:cNvSpPr/>
              <p:nvPr/>
            </p:nvSpPr>
            <p:spPr>
              <a:xfrm>
                <a:off x="600595" y="1702054"/>
                <a:ext cx="4798558" cy="6147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D4C304AF-6533-476B-86A4-4B1547A1C5FB}"/>
                  </a:ext>
                </a:extLst>
              </p:cNvPr>
              <p:cNvSpPr/>
              <p:nvPr/>
            </p:nvSpPr>
            <p:spPr>
              <a:xfrm>
                <a:off x="870740" y="1774220"/>
                <a:ext cx="4236098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Climate &amp; WEATHER</a:t>
                </a:r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7EE42B8-191F-49A3-8345-DCB914825A90}"/>
                </a:ext>
              </a:extLst>
            </p:cNvPr>
            <p:cNvSpPr txBox="1"/>
            <p:nvPr/>
          </p:nvSpPr>
          <p:spPr>
            <a:xfrm>
              <a:off x="1882914" y="2433362"/>
              <a:ext cx="847863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4</a:t>
              </a:r>
              <a:r>
                <a:rPr lang="en-US" dirty="0">
                  <a:solidFill>
                    <a:srgbClr val="000000"/>
                  </a:solidFill>
                </a:rPr>
                <a:t> apps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52A98C4-F706-459F-8CB3-5B71F3275035}"/>
                </a:ext>
              </a:extLst>
            </p:cNvPr>
            <p:cNvSpPr txBox="1"/>
            <p:nvPr/>
          </p:nvSpPr>
          <p:spPr>
            <a:xfrm>
              <a:off x="2666276" y="2538022"/>
              <a:ext cx="967378" cy="5078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Cosmos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WRF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A8B2C9-2222-4008-81D6-EAF7DAD8506D}"/>
              </a:ext>
            </a:extLst>
          </p:cNvPr>
          <p:cNvGrpSpPr/>
          <p:nvPr/>
        </p:nvGrpSpPr>
        <p:grpSpPr>
          <a:xfrm>
            <a:off x="7148428" y="3849244"/>
            <a:ext cx="1891268" cy="1998329"/>
            <a:chOff x="-48127" y="1702054"/>
            <a:chExt cx="1891268" cy="199832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BFE20D4-0272-4746-8903-BE3B84576EED}"/>
                </a:ext>
              </a:extLst>
            </p:cNvPr>
            <p:cNvGrpSpPr/>
            <p:nvPr/>
          </p:nvGrpSpPr>
          <p:grpSpPr>
            <a:xfrm>
              <a:off x="142867" y="1702054"/>
              <a:ext cx="1697092" cy="1998329"/>
              <a:chOff x="595149" y="1702054"/>
              <a:chExt cx="4804004" cy="199832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906B8D7-51D9-4183-9919-CE91FB4D89AE}"/>
                  </a:ext>
                </a:extLst>
              </p:cNvPr>
              <p:cNvSpPr/>
              <p:nvPr/>
            </p:nvSpPr>
            <p:spPr>
              <a:xfrm>
                <a:off x="595149" y="1704435"/>
                <a:ext cx="4798143" cy="19959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04D6DF5-237D-44DD-B811-F6E92CF385F2}"/>
                  </a:ext>
                </a:extLst>
              </p:cNvPr>
              <p:cNvSpPr/>
              <p:nvPr/>
            </p:nvSpPr>
            <p:spPr>
              <a:xfrm>
                <a:off x="600595" y="1702054"/>
                <a:ext cx="4798558" cy="59996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2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C55B0EF-AEEB-4707-91DB-9A6DA6EEAD44}"/>
                  </a:ext>
                </a:extLst>
              </p:cNvPr>
              <p:cNvSpPr/>
              <p:nvPr/>
            </p:nvSpPr>
            <p:spPr>
              <a:xfrm>
                <a:off x="870740" y="1774220"/>
                <a:ext cx="4236098" cy="5909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COMP.</a:t>
                </a:r>
              </a:p>
              <a:p>
                <a:pPr algn="ctr" defTabSz="457182">
                  <a:lnSpc>
                    <a:spcPct val="90000"/>
                  </a:lnSpc>
                </a:pPr>
                <a:r>
                  <a:rPr lang="en-US" b="1" cap="all" dirty="0">
                    <a:solidFill>
                      <a:srgbClr val="FFFFFF"/>
                    </a:solidFill>
                    <a:latin typeface="Trebuchet MS" panose="020B0603020202020204" pitchFamily="34" charset="0"/>
                  </a:rPr>
                  <a:t>Finance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B9C5B3-1AA3-41C1-ADEA-59BE10C4A1F5}"/>
                </a:ext>
              </a:extLst>
            </p:cNvPr>
            <p:cNvSpPr txBox="1"/>
            <p:nvPr/>
          </p:nvSpPr>
          <p:spPr>
            <a:xfrm>
              <a:off x="-48127" y="2433362"/>
              <a:ext cx="1133807" cy="8956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182">
                <a:lnSpc>
                  <a:spcPct val="90000"/>
                </a:lnSpc>
              </a:pPr>
              <a:r>
                <a:rPr lang="en-US" sz="4000" dirty="0">
                  <a:solidFill>
                    <a:srgbClr val="000000"/>
                  </a:solidFill>
                </a:rPr>
                <a:t>16 </a:t>
              </a:r>
              <a:r>
                <a:rPr lang="en-US" dirty="0">
                  <a:solidFill>
                    <a:srgbClr val="000000"/>
                  </a:solidFill>
                </a:rPr>
                <a:t>apps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6E7665-79BE-48B7-BE2D-805423A1D2B2}"/>
                </a:ext>
              </a:extLst>
            </p:cNvPr>
            <p:cNvSpPr txBox="1"/>
            <p:nvPr/>
          </p:nvSpPr>
          <p:spPr>
            <a:xfrm>
              <a:off x="875763" y="2471051"/>
              <a:ext cx="967378" cy="9233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457182">
                <a:lnSpc>
                  <a:spcPct val="90000"/>
                </a:lnSpc>
              </a:pPr>
              <a:r>
                <a:rPr lang="en-US" sz="1000" u="sng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Including</a:t>
              </a: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: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O-Quant Options Pricing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MUREX</a:t>
              </a:r>
            </a:p>
            <a:p>
              <a:pPr marL="171450" indent="-171450" defTabSz="457182">
                <a:lnSpc>
                  <a:spcPct val="90000"/>
                </a:lnSpc>
                <a:buFont typeface="Arial" charset="0"/>
                <a:buChar char="•"/>
              </a:pPr>
              <a:r>
                <a:rPr lang="en-US" sz="10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MISYS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7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1287" y="198490"/>
            <a:ext cx="10612731" cy="5847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E7A00"/>
                </a:solidFill>
                <a:effectLst/>
                <a:uLnTx/>
                <a:uFillTx/>
                <a:latin typeface="Trebuchet MS" pitchFamily="34" charset="0"/>
                <a:ea typeface="+mj-ea"/>
                <a:cs typeface="+mj-cs"/>
              </a:rPr>
              <a:t>NVIDIA </a:t>
            </a:r>
            <a:r>
              <a:rPr lang="en-US" sz="3600" b="1" kern="0" noProof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GPU-Accelerated </a:t>
            </a:r>
            <a:r>
              <a:rPr lang="en-US" sz="36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Application Catalog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43923-AA07-42A4-913E-B8E63B2EC9DE}"/>
              </a:ext>
            </a:extLst>
          </p:cNvPr>
          <p:cNvSpPr/>
          <p:nvPr/>
        </p:nvSpPr>
        <p:spPr>
          <a:xfrm>
            <a:off x="1048512" y="5347639"/>
            <a:ext cx="859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https://www.nvidia.com/en-us/data-center/gpu-accelerated-applications/catalog/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34121-4779-43B0-9DAD-A3A5F367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79" y="958886"/>
            <a:ext cx="6615117" cy="42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687462" y="1446704"/>
            <a:ext cx="9761082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Sell GPU in HPC application </a:t>
            </a: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‘in-house’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open/commercial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Typical HPC Applications Performance on GPU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19219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1EA06-334F-47AB-B6C2-EEF2392E54FA}"/>
              </a:ext>
            </a:extLst>
          </p:cNvPr>
          <p:cNvSpPr/>
          <p:nvPr/>
        </p:nvSpPr>
        <p:spPr>
          <a:xfrm>
            <a:off x="269886" y="4149149"/>
            <a:ext cx="9761082" cy="719328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250341" y="484577"/>
            <a:ext cx="9761082" cy="689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Molecular Dynamics &amp; Quantum Chemistry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CRY-EM - </a:t>
            </a:r>
            <a:r>
              <a:rPr lang="en-US" sz="2600" b="1" dirty="0" err="1">
                <a:solidFill>
                  <a:srgbClr val="002060"/>
                </a:solidFill>
                <a:latin typeface="Trebuchet MS" pitchFamily="34" charset="0"/>
              </a:rPr>
              <a:t>Rellion</a:t>
            </a: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PHISICS - LQCD</a:t>
            </a: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Geo-Science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Engineering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Computational Finance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Benchmarks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HPC Application Performance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06083-EC46-48E6-9F1B-5FED7DB3033D}"/>
              </a:ext>
            </a:extLst>
          </p:cNvPr>
          <p:cNvSpPr/>
          <p:nvPr/>
        </p:nvSpPr>
        <p:spPr>
          <a:xfrm>
            <a:off x="250341" y="846640"/>
            <a:ext cx="9761082" cy="3016700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59" y="218200"/>
            <a:ext cx="9976104" cy="590931"/>
          </a:xfrm>
        </p:spPr>
        <p:txBody>
          <a:bodyPr/>
          <a:lstStyle/>
          <a:p>
            <a:pPr algn="ctr"/>
            <a:r>
              <a:rPr lang="en-US" dirty="0"/>
              <a:t>80+ MD&amp;QC Accelerated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857500"/>
            <a:ext cx="4945063" cy="294768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500" b="1" u="sng" dirty="0"/>
              <a:t>MD:  All key codes are GPU-accelerated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500" dirty="0"/>
              <a:t>Great multi-GPU performance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500" dirty="0"/>
              <a:t>Focus on dense (up to 16) GPU nodes &amp;/or large # of GPU nodes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87D200"/>
                </a:solidFill>
              </a:rPr>
              <a:t>ACEMD*, AMBER (PMEMD)*</a:t>
            </a:r>
            <a:r>
              <a:rPr lang="en-US" sz="1200" dirty="0"/>
              <a:t>, BAND, CHARMM, </a:t>
            </a:r>
            <a:r>
              <a:rPr lang="en-US" sz="1200" dirty="0">
                <a:solidFill>
                  <a:srgbClr val="87D200"/>
                </a:solidFill>
              </a:rPr>
              <a:t>DESMOND</a:t>
            </a:r>
            <a:r>
              <a:rPr lang="en-US" sz="1200" dirty="0"/>
              <a:t>, </a:t>
            </a:r>
            <a:r>
              <a:rPr lang="en-US" sz="1200" dirty="0" err="1"/>
              <a:t>ESPResso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87D200"/>
                </a:solidFill>
              </a:rPr>
              <a:t>Folding@Home</a:t>
            </a:r>
            <a:r>
              <a:rPr lang="en-US" sz="1200" dirty="0"/>
              <a:t>, </a:t>
            </a:r>
            <a:r>
              <a:rPr lang="en-US" sz="1200" dirty="0" err="1"/>
              <a:t>GPUgrid.net</a:t>
            </a:r>
            <a:r>
              <a:rPr lang="en-US" sz="1200" dirty="0"/>
              <a:t>, GROMACS, HALMD, </a:t>
            </a:r>
            <a:r>
              <a:rPr lang="en-US" sz="1200" dirty="0">
                <a:solidFill>
                  <a:srgbClr val="87D200"/>
                </a:solidFill>
              </a:rPr>
              <a:t>HOOMD-Blue*</a:t>
            </a:r>
            <a:r>
              <a:rPr lang="en-US" sz="1200" dirty="0"/>
              <a:t>, LAMMPS, </a:t>
            </a:r>
            <a:r>
              <a:rPr lang="en-US" sz="1200" dirty="0">
                <a:solidFill>
                  <a:srgbClr val="76B900"/>
                </a:solidFill>
              </a:rPr>
              <a:t>Lattice Microbes*</a:t>
            </a:r>
            <a:r>
              <a:rPr lang="en-US" sz="1200" dirty="0"/>
              <a:t>, </a:t>
            </a:r>
            <a:r>
              <a:rPr lang="en-US" sz="1200" dirty="0" err="1"/>
              <a:t>mdcore</a:t>
            </a:r>
            <a:r>
              <a:rPr lang="en-US" sz="1200" dirty="0"/>
              <a:t>, MELD, </a:t>
            </a:r>
            <a:r>
              <a:rPr lang="en-US" sz="1200" dirty="0" err="1"/>
              <a:t>miniMD</a:t>
            </a:r>
            <a:r>
              <a:rPr lang="en-US" sz="1200" dirty="0"/>
              <a:t>, NAMD, </a:t>
            </a:r>
            <a:r>
              <a:rPr lang="en-US" sz="1200" dirty="0" err="1">
                <a:solidFill>
                  <a:srgbClr val="87D200"/>
                </a:solidFill>
              </a:rPr>
              <a:t>OpenMM</a:t>
            </a:r>
            <a:r>
              <a:rPr lang="en-US" sz="1200" dirty="0"/>
              <a:t>, </a:t>
            </a:r>
            <a:r>
              <a:rPr lang="en-US" sz="1200" dirty="0" err="1"/>
              <a:t>PolyFTS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76B900"/>
                </a:solidFill>
              </a:rPr>
              <a:t>SOP-GPU* </a:t>
            </a:r>
            <a:r>
              <a:rPr lang="en-US" sz="1200" dirty="0"/>
              <a:t>&amp; more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endParaRPr lang="en-US" sz="15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29390" y="2857500"/>
            <a:ext cx="4945062" cy="2947682"/>
          </a:xfrm>
        </p:spPr>
        <p:txBody>
          <a:bodyPr/>
          <a:lstStyle/>
          <a:p>
            <a:pPr marL="0" indent="0" algn="ctr"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500" b="1" u="sng" dirty="0"/>
              <a:t>QC: All key codes are ported or optimizing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500" dirty="0"/>
              <a:t>Focus on using GPU-accelerated math libraries, OpenACC directives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500" dirty="0"/>
              <a:t>GPU-accelerated and available today: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200" dirty="0"/>
              <a:t>ABINIT, ACES III, ADF, BigDFT, CP2K, GAMESS, GAMESS-UK, GPAW, Gaussian, LATTE, </a:t>
            </a:r>
            <a:r>
              <a:rPr lang="en-US" sz="1200" dirty="0" err="1"/>
              <a:t>LSDalton</a:t>
            </a:r>
            <a:r>
              <a:rPr lang="en-US" sz="1200" dirty="0"/>
              <a:t>, LSMS, MOLCAS, MOPAC2012, NWChem, </a:t>
            </a:r>
            <a:r>
              <a:rPr lang="en-US" sz="1200" dirty="0">
                <a:solidFill>
                  <a:srgbClr val="87D200"/>
                </a:solidFill>
              </a:rPr>
              <a:t>OCTOPUS*</a:t>
            </a:r>
            <a:r>
              <a:rPr lang="en-US" sz="1200" dirty="0"/>
              <a:t>, </a:t>
            </a:r>
            <a:r>
              <a:rPr lang="en-US" sz="1200" dirty="0" err="1"/>
              <a:t>PEtot</a:t>
            </a:r>
            <a:r>
              <a:rPr lang="en-US" sz="1200" dirty="0"/>
              <a:t>, QUICK, Q-Chem, QMCPack, Quantum Espresso/</a:t>
            </a:r>
            <a:r>
              <a:rPr lang="en-US" sz="1200" dirty="0" err="1"/>
              <a:t>PWscf</a:t>
            </a:r>
            <a:r>
              <a:rPr lang="en-US" sz="1200" dirty="0"/>
              <a:t>, QUICK, </a:t>
            </a:r>
            <a:r>
              <a:rPr lang="en-US" sz="1200" dirty="0">
                <a:solidFill>
                  <a:srgbClr val="87D200"/>
                </a:solidFill>
              </a:rPr>
              <a:t>TeraChem*, </a:t>
            </a:r>
            <a:r>
              <a:rPr lang="en-US" sz="1200" dirty="0"/>
              <a:t>VASP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500" dirty="0"/>
              <a:t>Active GPU acceleration projects: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1200" dirty="0"/>
              <a:t>CASTEP, ONETEP, </a:t>
            </a:r>
            <a:r>
              <a:rPr lang="en-US" sz="1200" dirty="0">
                <a:solidFill>
                  <a:srgbClr val="76B900"/>
                </a:solidFill>
              </a:rPr>
              <a:t>Quantum Supercharger Library*</a:t>
            </a:r>
            <a:r>
              <a:rPr lang="en-US" sz="1200" dirty="0"/>
              <a:t> &amp; more 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1500" dirty="0"/>
          </a:p>
        </p:txBody>
      </p:sp>
      <p:pic>
        <p:nvPicPr>
          <p:cNvPr id="2050" name="Picture 2" descr="C:\Users\mberger\Desktop\Nvidia work\Quantum Chemistry Module\nano5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10975" r="8895" b="10851"/>
          <a:stretch/>
        </p:blipFill>
        <p:spPr bwMode="auto">
          <a:xfrm>
            <a:off x="7106571" y="1321141"/>
            <a:ext cx="17907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089" y="5727152"/>
            <a:ext cx="495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D2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green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 = application where &gt;90% of the workload is on GPU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65" y="760327"/>
            <a:ext cx="2060627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/>
          <a:p>
            <a:r>
              <a:rPr lang="en-US" dirty="0">
                <a:solidFill>
                  <a:srgbClr val="87D200"/>
                </a:solidFill>
              </a:rPr>
              <a:t>GPU-Accelerated Molecular Dynamics Apps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69755" y="1910834"/>
            <a:ext cx="2609332" cy="3693521"/>
          </a:xfrm>
        </p:spPr>
        <p:txBody>
          <a:bodyPr/>
          <a:lstStyle/>
          <a:p>
            <a:r>
              <a:rPr lang="en-US" dirty="0">
                <a:solidFill>
                  <a:srgbClr val="87D200"/>
                </a:solidFill>
              </a:rPr>
              <a:t>ACEMD</a:t>
            </a:r>
          </a:p>
          <a:p>
            <a:r>
              <a:rPr lang="en-US" dirty="0">
                <a:solidFill>
                  <a:srgbClr val="87D200"/>
                </a:solidFill>
              </a:rPr>
              <a:t>AMBER </a:t>
            </a:r>
          </a:p>
          <a:p>
            <a:r>
              <a:rPr lang="en-US" dirty="0">
                <a:solidFill>
                  <a:srgbClr val="87D200"/>
                </a:solidFill>
              </a:rPr>
              <a:t>CHARMM</a:t>
            </a:r>
          </a:p>
          <a:p>
            <a:r>
              <a:rPr lang="en-US" dirty="0"/>
              <a:t>DESMOND</a:t>
            </a:r>
          </a:p>
          <a:p>
            <a:r>
              <a:rPr lang="en-US" dirty="0" err="1"/>
              <a:t>ESPResSO</a:t>
            </a:r>
            <a:endParaRPr lang="en-US" dirty="0"/>
          </a:p>
          <a:p>
            <a:r>
              <a:rPr lang="en-US" dirty="0"/>
              <a:t>Folding@Home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084255" y="1950735"/>
            <a:ext cx="2553139" cy="3693521"/>
          </a:xfrm>
        </p:spPr>
        <p:txBody>
          <a:bodyPr/>
          <a:lstStyle/>
          <a:p>
            <a:r>
              <a:rPr lang="en-US" dirty="0"/>
              <a:t>Genesis</a:t>
            </a:r>
          </a:p>
          <a:p>
            <a:r>
              <a:rPr lang="en-US" dirty="0"/>
              <a:t>GPUGrid.net</a:t>
            </a:r>
          </a:p>
          <a:p>
            <a:r>
              <a:rPr lang="en-US" dirty="0">
                <a:solidFill>
                  <a:srgbClr val="87D200"/>
                </a:solidFill>
              </a:rPr>
              <a:t>GROMACS</a:t>
            </a:r>
          </a:p>
          <a:p>
            <a:r>
              <a:rPr lang="en-US" dirty="0"/>
              <a:t>HALMD</a:t>
            </a:r>
            <a:endParaRPr lang="en-US" dirty="0">
              <a:solidFill>
                <a:srgbClr val="87D200"/>
              </a:solidFill>
            </a:endParaRPr>
          </a:p>
          <a:p>
            <a:r>
              <a:rPr lang="en-US" dirty="0">
                <a:solidFill>
                  <a:srgbClr val="87D200"/>
                </a:solidFill>
              </a:rPr>
              <a:t>HOOMD-Blue</a:t>
            </a:r>
          </a:p>
          <a:p>
            <a:r>
              <a:rPr lang="en-US" dirty="0">
                <a:solidFill>
                  <a:srgbClr val="87D200"/>
                </a:solidFill>
              </a:rPr>
              <a:t>LAMMPS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7D200"/>
                </a:solidFill>
              </a:rPr>
              <a:t>Green Lettering </a:t>
            </a:r>
            <a:r>
              <a:rPr lang="en-US" dirty="0">
                <a:solidFill>
                  <a:schemeClr val="bg1"/>
                </a:solidFill>
              </a:rPr>
              <a:t>Indicates Performance Slides Included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3435" y="5809159"/>
            <a:ext cx="5610330" cy="273941"/>
          </a:xfrm>
          <a:prstGeom prst="rect">
            <a:avLst/>
          </a:prstGeom>
          <a:noFill/>
        </p:spPr>
        <p:txBody>
          <a:bodyPr wrap="square" lIns="88375" tIns="44206" rIns="88375" bIns="44206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GPU Perf compared against dual multi-core x86 CPU socket.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 bwMode="auto">
          <a:xfrm>
            <a:off x="7542562" y="1950735"/>
            <a:ext cx="2553139" cy="3693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err="1"/>
              <a:t>mdcore</a:t>
            </a:r>
            <a:endParaRPr lang="en-US" dirty="0"/>
          </a:p>
          <a:p>
            <a:r>
              <a:rPr lang="en-US" dirty="0"/>
              <a:t>MELD</a:t>
            </a:r>
          </a:p>
          <a:p>
            <a:r>
              <a:rPr lang="en-US" dirty="0">
                <a:solidFill>
                  <a:srgbClr val="87D200"/>
                </a:solidFill>
              </a:rPr>
              <a:t>NAMD</a:t>
            </a:r>
          </a:p>
          <a:p>
            <a:r>
              <a:rPr lang="en-US" dirty="0"/>
              <a:t>OpenMM</a:t>
            </a:r>
          </a:p>
          <a:p>
            <a:r>
              <a:rPr lang="en-US" dirty="0" err="1"/>
              <a:t>PolyFTS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/>
          </p:nvPr>
        </p:nvGraphicFramePr>
        <p:xfrm>
          <a:off x="238124" y="1529044"/>
          <a:ext cx="59436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AMBER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75508"/>
            <a:ext cx="6435724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CPU Server: Dual Xeon Gold 6140@2.30GHz, 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r>
              <a:rPr lang="en-US" sz="900" dirty="0">
                <a:solidFill>
                  <a:schemeClr val="bg1"/>
                </a:solidFill>
              </a:rPr>
              <a:t> or V100 SXM2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chemeClr val="bg1"/>
                </a:solidFill>
              </a:rPr>
              <a:t>CUDA Version: CUDA </a:t>
            </a:r>
            <a:r>
              <a:rPr lang="en-US" sz="900" dirty="0">
                <a:solidFill>
                  <a:schemeClr val="bg1"/>
                </a:solidFill>
              </a:rPr>
              <a:t>9.0.176</a:t>
            </a:r>
            <a:r>
              <a:rPr lang="pt-BR" sz="900" dirty="0">
                <a:solidFill>
                  <a:schemeClr val="bg1"/>
                </a:solidFill>
              </a:rPr>
              <a:t>; Dataset: PME-Cellulose_NVE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303139"/>
            <a:ext cx="4033157" cy="417960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AMBER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Suite of programs to simulate molecular dynamics on biomolecule</a:t>
            </a: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16.12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PMEMD Explicit Solvent &amp; GB; Explicit &amp; Implicit Solvent, REMD, </a:t>
            </a:r>
            <a:r>
              <a:rPr lang="en-US" sz="1400" dirty="0" err="1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aMD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Single-Node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dirty="0">
                <a:solidFill>
                  <a:srgbClr val="FFFFFF"/>
                </a:solidFill>
              </a:rPr>
              <a:t>http://ambermd.org/gpus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27518" y="140593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66912" y="4221965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2766912" y="4023163"/>
            <a:ext cx="930732" cy="1988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77F7-6611-4B36-B125-C098D1795341}"/>
              </a:ext>
            </a:extLst>
          </p:cNvPr>
          <p:cNvSpPr txBox="1"/>
          <p:nvPr/>
        </p:nvSpPr>
        <p:spPr>
          <a:xfrm>
            <a:off x="2810456" y="261577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95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CPU Servers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2C9619-F225-4E21-A596-49B95637292A}"/>
              </a:ext>
            </a:extLst>
          </p:cNvPr>
          <p:cNvSpPr/>
          <p:nvPr/>
        </p:nvSpPr>
        <p:spPr>
          <a:xfrm>
            <a:off x="1205969" y="4811288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2F09E-3AE4-407E-9D2C-6BA94769B972}"/>
              </a:ext>
            </a:extLst>
          </p:cNvPr>
          <p:cNvSpPr txBox="1"/>
          <p:nvPr/>
        </p:nvSpPr>
        <p:spPr>
          <a:xfrm>
            <a:off x="2787314" y="4916215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59x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57EEC-3820-403C-B1B0-22B5258E0614}"/>
              </a:ext>
            </a:extLst>
          </p:cNvPr>
          <p:cNvSpPr/>
          <p:nvPr/>
        </p:nvSpPr>
        <p:spPr>
          <a:xfrm>
            <a:off x="90086" y="4815058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603C5-2F34-4660-B41E-28F6233212B4}"/>
              </a:ext>
            </a:extLst>
          </p:cNvPr>
          <p:cNvSpPr txBox="1"/>
          <p:nvPr/>
        </p:nvSpPr>
        <p:spPr>
          <a:xfrm>
            <a:off x="4927600" y="1276811"/>
            <a:ext cx="1321135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i="1" dirty="0">
                <a:solidFill>
                  <a:schemeClr val="tx1"/>
                </a:solidFill>
              </a:rPr>
              <a:t>SKL/V100 #’s may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C9DA6-040A-C843-8079-1121368D9CE6}"/>
              </a:ext>
            </a:extLst>
          </p:cNvPr>
          <p:cNvSpPr txBox="1"/>
          <p:nvPr/>
        </p:nvSpPr>
        <p:spPr>
          <a:xfrm>
            <a:off x="1029549" y="4916215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30x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00E6-0401-FD41-A402-4CD790BEB366}"/>
              </a:ext>
            </a:extLst>
          </p:cNvPr>
          <p:cNvSpPr txBox="1"/>
          <p:nvPr/>
        </p:nvSpPr>
        <p:spPr>
          <a:xfrm>
            <a:off x="4545079" y="4916215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119x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810F2-CA5A-F443-B7D2-7478C2A9A457}"/>
              </a:ext>
            </a:extLst>
          </p:cNvPr>
          <p:cNvSpPr txBox="1"/>
          <p:nvPr/>
        </p:nvSpPr>
        <p:spPr>
          <a:xfrm>
            <a:off x="4639938" y="175480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191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CPU 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FF4E9-0686-A24E-9C0E-956FCF412DA6}"/>
              </a:ext>
            </a:extLst>
          </p:cNvPr>
          <p:cNvSpPr txBox="1"/>
          <p:nvPr/>
        </p:nvSpPr>
        <p:spPr>
          <a:xfrm>
            <a:off x="1029549" y="3167627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48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CPU Servers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B6E24-867D-AE40-9F9F-9D6965826CD1}"/>
              </a:ext>
            </a:extLst>
          </p:cNvPr>
          <p:cNvSpPr txBox="1"/>
          <p:nvPr/>
        </p:nvSpPr>
        <p:spPr>
          <a:xfrm>
            <a:off x="4545079" y="4225559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919190-57CB-9242-B651-568159206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545079" y="4026757"/>
            <a:ext cx="930732" cy="198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7997D5-B618-A541-8D1D-9A174F5865F5}"/>
              </a:ext>
            </a:extLst>
          </p:cNvPr>
          <p:cNvSpPr txBox="1"/>
          <p:nvPr/>
        </p:nvSpPr>
        <p:spPr>
          <a:xfrm>
            <a:off x="1000015" y="422704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DD03348-1605-F242-95B8-4EE98244E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000015" y="4028245"/>
            <a:ext cx="930732" cy="1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6310" y="4883704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Chart 47"/>
          <p:cNvGraphicFramePr>
            <a:graphicFrameLocks/>
          </p:cNvGraphicFramePr>
          <p:nvPr>
            <p:extLst/>
          </p:nvPr>
        </p:nvGraphicFramePr>
        <p:xfrm>
          <a:off x="405517" y="1667489"/>
          <a:ext cx="59436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HOOMD-Blue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71103"/>
            <a:ext cx="6434667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CPU Server: Dual Xeon E5-2690 v4@2.6GHz, 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chemeClr val="bg1"/>
                </a:solidFill>
              </a:rPr>
              <a:t>CUDA Version: CUDA </a:t>
            </a:r>
            <a:r>
              <a:rPr lang="en-US" sz="900" dirty="0">
                <a:solidFill>
                  <a:schemeClr val="bg1"/>
                </a:solidFill>
              </a:rPr>
              <a:t>9.0.176</a:t>
            </a:r>
            <a:r>
              <a:rPr lang="pt-BR" sz="900" dirty="0">
                <a:solidFill>
                  <a:schemeClr val="bg1"/>
                </a:solidFill>
              </a:rPr>
              <a:t>; Dataset: microsphere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74121" y="430880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8793" y="1313911"/>
            <a:ext cx="4033157" cy="415806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HOOMD-Blue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Particle dynamics package written grounds up for GPUs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2.2.2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fontAlgn="auto"/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CPU &amp; GPU versions available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>
                <a:solidFill>
                  <a:srgbClr val="FFFFFF"/>
                </a:solidFill>
              </a:rPr>
              <a:t>http://codeblue.umich.edu/hoomd-blue/index.html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00464" y="234352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34 CPU Servers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55609" y="1947328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43 CPU Servers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68982" y="163935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 54 CPU Servers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946152" y="4150996"/>
            <a:ext cx="633543" cy="1353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3138046" y="4150996"/>
            <a:ext cx="633543" cy="13532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63960" y="1581303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BACC4-525B-488B-9A84-D5717CA86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298083" y="4150996"/>
            <a:ext cx="633543" cy="1353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8172" y="4979122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30x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8168" y="4979122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38x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8982" y="4959605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47x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0427" y="4883704"/>
            <a:ext cx="1115883" cy="4691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BF9A2-A526-41A4-8DB9-0FADF5F6556F}"/>
              </a:ext>
            </a:extLst>
          </p:cNvPr>
          <p:cNvSpPr txBox="1"/>
          <p:nvPr/>
        </p:nvSpPr>
        <p:spPr>
          <a:xfrm>
            <a:off x="1142687" y="4299453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C585C8-0B4D-4C0A-81D3-F3C832E7923B}"/>
              </a:ext>
            </a:extLst>
          </p:cNvPr>
          <p:cNvSpPr txBox="1"/>
          <p:nvPr/>
        </p:nvSpPr>
        <p:spPr>
          <a:xfrm>
            <a:off x="2964942" y="430736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</p:spTree>
    <p:extLst>
      <p:ext uri="{BB962C8B-B14F-4D97-AF65-F5344CB8AC3E}">
        <p14:creationId xmlns:p14="http://schemas.microsoft.com/office/powerpoint/2010/main" val="20687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687462" y="1446704"/>
            <a:ext cx="9761082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Sell GPU in HPC application </a:t>
            </a: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‘in-house’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open/commercial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Typical HPC Applications Performance on GPU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19219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1EA06-334F-47AB-B6C2-EEF2392E54FA}"/>
              </a:ext>
            </a:extLst>
          </p:cNvPr>
          <p:cNvSpPr/>
          <p:nvPr/>
        </p:nvSpPr>
        <p:spPr>
          <a:xfrm>
            <a:off x="437526" y="1672649"/>
            <a:ext cx="9761082" cy="719328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375135" y="1643313"/>
          <a:ext cx="5981425" cy="2693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LAMMPS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81269"/>
            <a:ext cx="6406454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Dual </a:t>
            </a:r>
            <a:r>
              <a:rPr lang="en-US" sz="900" dirty="0">
                <a:solidFill>
                  <a:schemeClr val="bg1"/>
                </a:solidFill>
              </a:rPr>
              <a:t>Gold 6140@2.30GHz</a:t>
            </a:r>
            <a:r>
              <a:rPr lang="en-US" sz="900" dirty="0">
                <a:solidFill>
                  <a:srgbClr val="000000"/>
                </a:solidFill>
              </a:rPr>
              <a:t>, GPU Servers: </a:t>
            </a:r>
            <a:r>
              <a:rPr lang="en-US" sz="900" dirty="0">
                <a:solidFill>
                  <a:schemeClr val="bg1"/>
                </a:solidFill>
              </a:rPr>
              <a:t>same CPU server w/</a:t>
            </a:r>
            <a:r>
              <a:rPr lang="en-US" sz="900" dirty="0">
                <a:solidFill>
                  <a:srgbClr val="000000"/>
                </a:solidFill>
              </a:rPr>
              <a:t> V100 </a:t>
            </a:r>
            <a:r>
              <a:rPr lang="en-US" sz="900" dirty="0" err="1">
                <a:solidFill>
                  <a:srgbClr val="000000"/>
                </a:solidFill>
              </a:rPr>
              <a:t>PCIe</a:t>
            </a:r>
            <a:r>
              <a:rPr lang="en-US" sz="900" dirty="0">
                <a:solidFill>
                  <a:srgbClr val="000000"/>
                </a:solidFill>
              </a:rPr>
              <a:t>  or V100 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9.0.176, Dataset: Atomic-Fluid Lennard-Jones 2.5 Cutoff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12113" y="286797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9 CPU Servers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8793" y="1400088"/>
            <a:ext cx="4033157" cy="398570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LAMMPS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i="1" dirty="0">
                <a:solidFill>
                  <a:schemeClr val="tx1"/>
                </a:solidFill>
              </a:rPr>
              <a:t>Classical molecular dynamics package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2018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fontAlgn="auto"/>
            <a:r>
              <a:rPr lang="en-US" sz="1400" dirty="0" err="1"/>
              <a:t>Lennard</a:t>
            </a:r>
            <a:r>
              <a:rPr lang="en-US" sz="1400" dirty="0"/>
              <a:t>-Jones, Gay-Berne, </a:t>
            </a:r>
            <a:r>
              <a:rPr lang="en-US" sz="1400" dirty="0" err="1"/>
              <a:t>Tersoff</a:t>
            </a:r>
            <a:r>
              <a:rPr lang="en-US" sz="1400" dirty="0"/>
              <a:t>, many more potentials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http://lammps.sandia.gov/index.html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01374" y="1547521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22 CPU Servers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257649" y="4246460"/>
            <a:ext cx="671476" cy="14342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52621" y="1551147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DB4B2CA-8F0A-4D85-B5BF-F9C2027F8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925497" y="4251361"/>
            <a:ext cx="677728" cy="14476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EDE8C02-67A1-4CCB-8F8D-2D3B6F7EFA41}"/>
              </a:ext>
            </a:extLst>
          </p:cNvPr>
          <p:cNvSpPr txBox="1"/>
          <p:nvPr/>
        </p:nvSpPr>
        <p:spPr>
          <a:xfrm>
            <a:off x="1112153" y="440786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4677BE-C501-434C-B7FC-75C24AA3C84F}"/>
              </a:ext>
            </a:extLst>
          </p:cNvPr>
          <p:cNvSpPr/>
          <p:nvPr/>
        </p:nvSpPr>
        <p:spPr>
          <a:xfrm>
            <a:off x="1268336" y="4916648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4F787E-9373-460B-B3A5-86DBCAF54CBF}"/>
              </a:ext>
            </a:extLst>
          </p:cNvPr>
          <p:cNvSpPr txBox="1"/>
          <p:nvPr/>
        </p:nvSpPr>
        <p:spPr>
          <a:xfrm>
            <a:off x="1112152" y="5003770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9x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B31DF-09F7-4274-B0A1-A4F9AC0402E3}"/>
              </a:ext>
            </a:extLst>
          </p:cNvPr>
          <p:cNvSpPr txBox="1"/>
          <p:nvPr/>
        </p:nvSpPr>
        <p:spPr>
          <a:xfrm>
            <a:off x="4898833" y="5005582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21x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8B0C1B-F1FC-4985-A969-5285319000E3}"/>
              </a:ext>
            </a:extLst>
          </p:cNvPr>
          <p:cNvSpPr/>
          <p:nvPr/>
        </p:nvSpPr>
        <p:spPr>
          <a:xfrm>
            <a:off x="154399" y="4916649"/>
            <a:ext cx="1113937" cy="469146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B7BAE8-E7F7-4761-B90B-CE3CA1C6B713}"/>
              </a:ext>
            </a:extLst>
          </p:cNvPr>
          <p:cNvSpPr txBox="1"/>
          <p:nvPr/>
        </p:nvSpPr>
        <p:spPr>
          <a:xfrm>
            <a:off x="2908186" y="440756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2E31C-22BE-4183-931F-9A9B111A1BB9}"/>
              </a:ext>
            </a:extLst>
          </p:cNvPr>
          <p:cNvSpPr txBox="1"/>
          <p:nvPr/>
        </p:nvSpPr>
        <p:spPr>
          <a:xfrm>
            <a:off x="3072753" y="2294091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15 CPU Servers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E40229-1E25-4D38-BE38-7702ABA3F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3072753" y="4249276"/>
            <a:ext cx="677728" cy="144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34DC63-2E0D-4950-951C-B5163BFD1609}"/>
              </a:ext>
            </a:extLst>
          </p:cNvPr>
          <p:cNvSpPr txBox="1"/>
          <p:nvPr/>
        </p:nvSpPr>
        <p:spPr>
          <a:xfrm>
            <a:off x="4747984" y="441200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3A642E-8D39-476A-BF52-98CB613C6E6A}"/>
              </a:ext>
            </a:extLst>
          </p:cNvPr>
          <p:cNvSpPr txBox="1"/>
          <p:nvPr/>
        </p:nvSpPr>
        <p:spPr>
          <a:xfrm>
            <a:off x="2908186" y="5003770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7088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/>
          </p:nvPr>
        </p:nvGraphicFramePr>
        <p:xfrm>
          <a:off x="340774" y="1580270"/>
          <a:ext cx="5970574" cy="2610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505" y="5243225"/>
            <a:ext cx="3682492" cy="4738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i="1" kern="0" dirty="0">
              <a:solidFill>
                <a:srgbClr val="B3B3B3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NAMD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6505" y="5581269"/>
            <a:ext cx="6252129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Dual Xeon Gold 6140@2.30GHz, GPU Servers: </a:t>
            </a:r>
            <a:r>
              <a:rPr lang="en-US" sz="900" dirty="0">
                <a:solidFill>
                  <a:schemeClr val="bg1"/>
                </a:solidFill>
              </a:rPr>
              <a:t>same CPU server w/ </a:t>
            </a:r>
            <a:r>
              <a:rPr lang="en-US" sz="900" dirty="0">
                <a:solidFill>
                  <a:srgbClr val="000000"/>
                </a:solidFill>
              </a:rPr>
              <a:t>V100 </a:t>
            </a:r>
            <a:r>
              <a:rPr lang="en-US" sz="900" dirty="0" err="1">
                <a:solidFill>
                  <a:srgbClr val="000000"/>
                </a:solidFill>
              </a:rPr>
              <a:t>PCIe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9.0.176, Dataset: STMV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226968"/>
            <a:ext cx="4033157" cy="46658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NAMD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Geoscience (Oil &amp; Gas)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i="1" dirty="0">
                <a:solidFill>
                  <a:schemeClr val="tx1"/>
                </a:solidFill>
              </a:rPr>
              <a:t>Designed for high-performance simulation</a:t>
            </a:r>
          </a:p>
          <a:p>
            <a:pPr>
              <a:lnSpc>
                <a:spcPct val="90000"/>
              </a:lnSpc>
            </a:pPr>
            <a:r>
              <a:rPr lang="en-US" sz="1400" i="1" dirty="0">
                <a:solidFill>
                  <a:schemeClr val="tx1"/>
                </a:solidFill>
              </a:rPr>
              <a:t>of large molecular systems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2.13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Full electrostatics with PME and most simulation features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Up to 100M atom capable, multi-GPU, Scale Scales to 2xP100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>
                <a:solidFill>
                  <a:srgbClr val="FFFFFF"/>
                </a:solidFill>
              </a:rPr>
              <a:t>http://www.ks.uiuc.edu/Research/namd/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26300" y="2065157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11 CPU Servers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6095" y="1473712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696285" y="4123338"/>
            <a:ext cx="633543" cy="1353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3DE38-EA48-457D-958E-4C35D8EEF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453972" y="4123337"/>
            <a:ext cx="633543" cy="1353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4CE1E1-7FB5-4537-914A-9B03357EB4F6}"/>
              </a:ext>
            </a:extLst>
          </p:cNvPr>
          <p:cNvSpPr txBox="1"/>
          <p:nvPr/>
        </p:nvSpPr>
        <p:spPr>
          <a:xfrm>
            <a:off x="4361988" y="1568921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14 CPU Servers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3EC91-873F-458C-90BF-2A79699BD749}"/>
              </a:ext>
            </a:extLst>
          </p:cNvPr>
          <p:cNvSpPr txBox="1"/>
          <p:nvPr/>
        </p:nvSpPr>
        <p:spPr>
          <a:xfrm>
            <a:off x="1531441" y="4234492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0633A4-4606-413F-A9D8-5BB35C6C9982}"/>
              </a:ext>
            </a:extLst>
          </p:cNvPr>
          <p:cNvSpPr txBox="1"/>
          <p:nvPr/>
        </p:nvSpPr>
        <p:spPr>
          <a:xfrm>
            <a:off x="4287605" y="4237071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74C9C9-614A-4C30-B36B-E68D31FB2DB7}"/>
              </a:ext>
            </a:extLst>
          </p:cNvPr>
          <p:cNvSpPr/>
          <p:nvPr/>
        </p:nvSpPr>
        <p:spPr>
          <a:xfrm>
            <a:off x="1270583" y="4818829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34CC7C-011A-4E51-8E5D-CC400B650A57}"/>
              </a:ext>
            </a:extLst>
          </p:cNvPr>
          <p:cNvSpPr txBox="1"/>
          <p:nvPr/>
        </p:nvSpPr>
        <p:spPr>
          <a:xfrm>
            <a:off x="1498621" y="4905951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9x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489CF7-630C-45EE-BED8-56FFBDD6EF02}"/>
              </a:ext>
            </a:extLst>
          </p:cNvPr>
          <p:cNvSpPr txBox="1"/>
          <p:nvPr/>
        </p:nvSpPr>
        <p:spPr>
          <a:xfrm>
            <a:off x="4382464" y="4905951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12x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FBFC81-8C93-4251-BDC9-FD60A82FB387}"/>
              </a:ext>
            </a:extLst>
          </p:cNvPr>
          <p:cNvSpPr/>
          <p:nvPr/>
        </p:nvSpPr>
        <p:spPr>
          <a:xfrm>
            <a:off x="161142" y="4815319"/>
            <a:ext cx="1109442" cy="469146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</p:spTree>
    <p:extLst>
      <p:ext uri="{BB962C8B-B14F-4D97-AF65-F5344CB8AC3E}">
        <p14:creationId xmlns:p14="http://schemas.microsoft.com/office/powerpoint/2010/main" val="5414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3428"/>
            <a:ext cx="10155326" cy="978729"/>
          </a:xfrm>
        </p:spPr>
        <p:txBody>
          <a:bodyPr/>
          <a:lstStyle/>
          <a:p>
            <a:r>
              <a:rPr lang="en-US" dirty="0"/>
              <a:t>GROMACS Water 1.5M</a:t>
            </a:r>
            <a:br>
              <a:rPr lang="en-US" dirty="0"/>
            </a:br>
            <a:r>
              <a:rPr lang="en-US" sz="2800" dirty="0"/>
              <a:t>on V100 vs P100 (</a:t>
            </a:r>
            <a:r>
              <a:rPr lang="en-US" sz="2800" dirty="0" err="1"/>
              <a:t>PCIe</a:t>
            </a:r>
            <a:r>
              <a:rPr lang="en-US" sz="2800" dirty="0"/>
              <a:t> 16GB)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380999" y="1439758"/>
            <a:ext cx="6766669" cy="4389541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05133" y="1443721"/>
            <a:ext cx="3331193" cy="4385578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5132" y="2424966"/>
            <a:ext cx="3335867" cy="24191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(Untuned on Volta)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Running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GROMACS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version 2018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blue node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contains Dual Intel Xeon E5-2690 v4@2.6GHz [3.5GHz Turbo] (Broadwell) CPUs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green nodes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 Dual Intel Xeon E5-2690 v4@2.6GHz [3.5GHz Turbo] (Broadwell) CPUs + Tesla P100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PCIe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(16GB) or V100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PCIe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(16GB) GPUs</a:t>
            </a: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381000" y="1439758"/>
          <a:ext cx="6766668" cy="4389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E987EA-391E-4965-B6A7-1B3DF924BAA3}"/>
              </a:ext>
            </a:extLst>
          </p:cNvPr>
          <p:cNvSpPr txBox="1"/>
          <p:nvPr/>
        </p:nvSpPr>
        <p:spPr>
          <a:xfrm>
            <a:off x="4925263" y="2628314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4.0X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7320E-0553-46FD-95B9-17A0EDC20465}"/>
              </a:ext>
            </a:extLst>
          </p:cNvPr>
          <p:cNvSpPr txBox="1"/>
          <p:nvPr/>
        </p:nvSpPr>
        <p:spPr>
          <a:xfrm>
            <a:off x="2286000" y="3534834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2.5X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73DE-5DC4-4437-B7D5-3F1C3A016F7A}"/>
              </a:ext>
            </a:extLst>
          </p:cNvPr>
          <p:cNvSpPr txBox="1"/>
          <p:nvPr/>
        </p:nvSpPr>
        <p:spPr>
          <a:xfrm>
            <a:off x="2895600" y="2956734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3.5X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7127-5DEB-4DF8-884C-CE97DF5BCB12}"/>
              </a:ext>
            </a:extLst>
          </p:cNvPr>
          <p:cNvSpPr txBox="1"/>
          <p:nvPr/>
        </p:nvSpPr>
        <p:spPr>
          <a:xfrm>
            <a:off x="3581400" y="2493602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4.3X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267E3-D78E-4B25-83D3-9B1E31D4093F}"/>
              </a:ext>
            </a:extLst>
          </p:cNvPr>
          <p:cNvSpPr txBox="1"/>
          <p:nvPr/>
        </p:nvSpPr>
        <p:spPr>
          <a:xfrm>
            <a:off x="5611063" y="2464246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4.3X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D8515-6DA7-4931-8EB8-7E088871D4AA}"/>
              </a:ext>
            </a:extLst>
          </p:cNvPr>
          <p:cNvSpPr txBox="1"/>
          <p:nvPr/>
        </p:nvSpPr>
        <p:spPr>
          <a:xfrm>
            <a:off x="6295600" y="2115512"/>
            <a:ext cx="76200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4.9X</a:t>
            </a:r>
          </a:p>
        </p:txBody>
      </p:sp>
    </p:spTree>
    <p:extLst>
      <p:ext uri="{BB962C8B-B14F-4D97-AF65-F5344CB8AC3E}">
        <p14:creationId xmlns:p14="http://schemas.microsoft.com/office/powerpoint/2010/main" val="35812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/>
          <a:p>
            <a:r>
              <a:rPr lang="en-US" dirty="0"/>
              <a:t>GPU-Accelerated Quantum Chemistry Apps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8240" y="1654890"/>
            <a:ext cx="2609332" cy="3693521"/>
          </a:xfrm>
        </p:spPr>
        <p:txBody>
          <a:bodyPr/>
          <a:lstStyle/>
          <a:p>
            <a:r>
              <a:rPr lang="en-US" dirty="0" err="1">
                <a:solidFill>
                  <a:srgbClr val="87D200"/>
                </a:solidFill>
              </a:rPr>
              <a:t>Abinit</a:t>
            </a:r>
            <a:endParaRPr lang="en-US" dirty="0">
              <a:solidFill>
                <a:srgbClr val="87D200"/>
              </a:solidFill>
            </a:endParaRPr>
          </a:p>
          <a:p>
            <a:r>
              <a:rPr lang="en-US" dirty="0"/>
              <a:t>ACES III</a:t>
            </a:r>
          </a:p>
          <a:p>
            <a:r>
              <a:rPr lang="en-US" dirty="0"/>
              <a:t>ADF</a:t>
            </a:r>
          </a:p>
          <a:p>
            <a:r>
              <a:rPr lang="en-US" dirty="0" err="1">
                <a:solidFill>
                  <a:srgbClr val="87D200"/>
                </a:solidFill>
              </a:rPr>
              <a:t>BigDFT</a:t>
            </a:r>
            <a:endParaRPr lang="en-US" dirty="0">
              <a:solidFill>
                <a:srgbClr val="87D200"/>
              </a:solidFill>
            </a:endParaRPr>
          </a:p>
          <a:p>
            <a:r>
              <a:rPr lang="en-US" dirty="0"/>
              <a:t>CP2K</a:t>
            </a:r>
          </a:p>
          <a:p>
            <a:r>
              <a:rPr lang="en-US" dirty="0"/>
              <a:t>DIRAC</a:t>
            </a:r>
          </a:p>
          <a:p>
            <a:r>
              <a:rPr lang="en-US" dirty="0">
                <a:solidFill>
                  <a:srgbClr val="87D200"/>
                </a:solidFill>
              </a:rPr>
              <a:t>GAMESS-US</a:t>
            </a:r>
          </a:p>
          <a:p>
            <a:r>
              <a:rPr lang="en-US" dirty="0">
                <a:solidFill>
                  <a:srgbClr val="87D200"/>
                </a:solidFill>
              </a:rPr>
              <a:t>Gaussian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073939" y="1899578"/>
            <a:ext cx="2553139" cy="3693521"/>
          </a:xfrm>
        </p:spPr>
        <p:txBody>
          <a:bodyPr/>
          <a:lstStyle/>
          <a:p>
            <a:r>
              <a:rPr lang="en-US" dirty="0"/>
              <a:t>GPAW</a:t>
            </a:r>
          </a:p>
          <a:p>
            <a:r>
              <a:rPr lang="en-US" dirty="0"/>
              <a:t>FHI-AIMS</a:t>
            </a:r>
          </a:p>
          <a:p>
            <a:r>
              <a:rPr lang="en-US" dirty="0"/>
              <a:t>LATTE</a:t>
            </a:r>
          </a:p>
          <a:p>
            <a:r>
              <a:rPr lang="en-US" dirty="0" err="1">
                <a:solidFill>
                  <a:srgbClr val="87D200"/>
                </a:solidFill>
              </a:rPr>
              <a:t>LSDalton</a:t>
            </a:r>
            <a:endParaRPr lang="en-US" dirty="0">
              <a:solidFill>
                <a:srgbClr val="87D200"/>
              </a:solidFill>
            </a:endParaRPr>
          </a:p>
          <a:p>
            <a:r>
              <a:rPr lang="en-US" dirty="0"/>
              <a:t>MOLCAS</a:t>
            </a:r>
          </a:p>
          <a:p>
            <a:pPr>
              <a:buClr>
                <a:srgbClr val="B3B3B3"/>
              </a:buClr>
            </a:pPr>
            <a:r>
              <a:rPr lang="en-US" dirty="0">
                <a:solidFill>
                  <a:srgbClr val="000000"/>
                </a:solidFill>
              </a:rPr>
              <a:t>Mopac2012</a:t>
            </a:r>
          </a:p>
          <a:p>
            <a:pPr>
              <a:buClr>
                <a:srgbClr val="B3B3B3"/>
              </a:buClr>
            </a:pPr>
            <a:r>
              <a:rPr lang="en-US" dirty="0">
                <a:solidFill>
                  <a:srgbClr val="87D200"/>
                </a:solidFill>
              </a:rPr>
              <a:t>NWChem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Green Lettering Indicates Performance Slides Included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3435" y="5809159"/>
            <a:ext cx="5610330" cy="273941"/>
          </a:xfrm>
          <a:prstGeom prst="rect">
            <a:avLst/>
          </a:prstGeom>
          <a:noFill/>
        </p:spPr>
        <p:txBody>
          <a:bodyPr wrap="square" lIns="88375" tIns="44206" rIns="88375" bIns="44206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GPU Perf compared against dual multi-core x86 CPU socket.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 bwMode="auto">
          <a:xfrm>
            <a:off x="8153589" y="1835635"/>
            <a:ext cx="2553139" cy="3693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Quantum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SuperCharger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Library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RMG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7D2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TeraChem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7D2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UNM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7D2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VASP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WL-LSMS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auto">
          <a:xfrm>
            <a:off x="5454083" y="1898953"/>
            <a:ext cx="2553139" cy="3693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Octopus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ONETEP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Petot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Q-Chem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QMCPACK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Quantum Espresso</a:t>
            </a:r>
          </a:p>
        </p:txBody>
      </p:sp>
    </p:spTree>
    <p:extLst>
      <p:ext uri="{BB962C8B-B14F-4D97-AF65-F5344CB8AC3E}">
        <p14:creationId xmlns:p14="http://schemas.microsoft.com/office/powerpoint/2010/main" val="37190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48364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Quantum Espresso 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69696"/>
            <a:ext cx="6334031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Dual Xeon Gold 6140@2.30GHz, GPU Servers: </a:t>
            </a:r>
            <a:r>
              <a:rPr lang="en-US" sz="900" dirty="0">
                <a:solidFill>
                  <a:schemeClr val="bg1"/>
                </a:solidFill>
              </a:rPr>
              <a:t>same CPU server w/ </a:t>
            </a:r>
            <a:r>
              <a:rPr lang="en-US" sz="900" dirty="0">
                <a:solidFill>
                  <a:srgbClr val="000000"/>
                </a:solidFill>
              </a:rPr>
              <a:t>V100 </a:t>
            </a:r>
            <a:r>
              <a:rPr lang="en-US" sz="900" dirty="0" err="1">
                <a:solidFill>
                  <a:srgbClr val="000000"/>
                </a:solidFill>
              </a:rPr>
              <a:t>PCIe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</a:t>
            </a:r>
            <a:r>
              <a:rPr lang="en-US" sz="900" dirty="0">
                <a:solidFill>
                  <a:srgbClr val="000000"/>
                </a:solidFill>
              </a:rPr>
              <a:t>9.0.176</a:t>
            </a:r>
            <a:r>
              <a:rPr lang="pt-BR" sz="900" dirty="0">
                <a:solidFill>
                  <a:srgbClr val="000000"/>
                </a:solidFill>
              </a:rPr>
              <a:t>; Dataset: AUSURF112-jR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359313"/>
            <a:ext cx="4234007" cy="440120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Quantum Espresso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Material Science (Quantum Chemistry)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An Open-source suite of computer codes for electronic structure calculations and materials modeling at the nanoscale.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6.2.1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Linear algebra (</a:t>
            </a:r>
            <a:r>
              <a:rPr lang="en-US" sz="1400" dirty="0" err="1">
                <a:solidFill>
                  <a:schemeClr val="tx1"/>
                </a:solidFill>
              </a:rPr>
              <a:t>matix</a:t>
            </a:r>
            <a:r>
              <a:rPr lang="en-US" sz="1400" dirty="0">
                <a:solidFill>
                  <a:schemeClr val="tx1"/>
                </a:solidFill>
              </a:rPr>
              <a:t> multiply), explicit computational kernels, 3D FFTs</a:t>
            </a: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>
                <a:solidFill>
                  <a:srgbClr val="FFFFFF"/>
                </a:solidFill>
              </a:rPr>
              <a:t>http://</a:t>
            </a:r>
            <a:r>
              <a:rPr lang="en-US" sz="1400" u="sng" dirty="0" err="1">
                <a:solidFill>
                  <a:srgbClr val="FFFFFF"/>
                </a:solidFill>
              </a:rPr>
              <a:t>www.quantum-espresso.org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E21E131-3E70-4F0B-BFA7-D27C1DC2B8B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6266" y="1641356"/>
          <a:ext cx="6030356" cy="271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878936B-4EDB-4F77-90A2-B13B836BDFBB}"/>
              </a:ext>
            </a:extLst>
          </p:cNvPr>
          <p:cNvSpPr txBox="1"/>
          <p:nvPr/>
        </p:nvSpPr>
        <p:spPr>
          <a:xfrm>
            <a:off x="1606605" y="266046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7 CPU Servers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E4D3EB-A0AF-4AD7-9C57-292C1960BC0D}"/>
              </a:ext>
            </a:extLst>
          </p:cNvPr>
          <p:cNvSpPr txBox="1"/>
          <p:nvPr/>
        </p:nvSpPr>
        <p:spPr>
          <a:xfrm>
            <a:off x="4399022" y="166737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13 CPU Servers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91DE0-D5C7-4EA7-AD1D-FB12F55EE4CF}"/>
              </a:ext>
            </a:extLst>
          </p:cNvPr>
          <p:cNvSpPr/>
          <p:nvPr/>
        </p:nvSpPr>
        <p:spPr>
          <a:xfrm>
            <a:off x="618130" y="1544262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3B08F29-4D99-48CF-B419-DF6FDB10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682396" y="4263513"/>
            <a:ext cx="657244" cy="14038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B1CB515-9352-458A-8D0D-0D66FB6466C9}"/>
              </a:ext>
            </a:extLst>
          </p:cNvPr>
          <p:cNvSpPr/>
          <p:nvPr/>
        </p:nvSpPr>
        <p:spPr>
          <a:xfrm>
            <a:off x="1270584" y="4896787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F7BFAD-0DD0-407F-813D-1F13DDFFA3F6}"/>
              </a:ext>
            </a:extLst>
          </p:cNvPr>
          <p:cNvSpPr/>
          <p:nvPr/>
        </p:nvSpPr>
        <p:spPr>
          <a:xfrm>
            <a:off x="161143" y="4893277"/>
            <a:ext cx="1109442" cy="469146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5E9020-EEEC-4DB0-B49A-DF2F4A20BF16}"/>
              </a:ext>
            </a:extLst>
          </p:cNvPr>
          <p:cNvSpPr txBox="1"/>
          <p:nvPr/>
        </p:nvSpPr>
        <p:spPr>
          <a:xfrm>
            <a:off x="1527218" y="4420032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4F8817-54D4-402F-9E1A-E7CEE37DA218}"/>
              </a:ext>
            </a:extLst>
          </p:cNvPr>
          <p:cNvSpPr txBox="1"/>
          <p:nvPr/>
        </p:nvSpPr>
        <p:spPr>
          <a:xfrm>
            <a:off x="1511746" y="4984734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4x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36E78A-0249-4688-AA1A-E6F905117357}"/>
              </a:ext>
            </a:extLst>
          </p:cNvPr>
          <p:cNvSpPr txBox="1"/>
          <p:nvPr/>
        </p:nvSpPr>
        <p:spPr>
          <a:xfrm>
            <a:off x="4319486" y="5011886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8x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F1CDB1-5FDE-4271-B0AD-B1CB6709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458118" y="4263513"/>
            <a:ext cx="657244" cy="1403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48D3CB-8C90-4BF9-B6A8-C7EC48F74523}"/>
              </a:ext>
            </a:extLst>
          </p:cNvPr>
          <p:cNvSpPr txBox="1"/>
          <p:nvPr/>
        </p:nvSpPr>
        <p:spPr>
          <a:xfrm>
            <a:off x="4319486" y="4420032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</p:spTree>
    <p:extLst>
      <p:ext uri="{BB962C8B-B14F-4D97-AF65-F5344CB8AC3E}">
        <p14:creationId xmlns:p14="http://schemas.microsoft.com/office/powerpoint/2010/main" val="41846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462954" y="0"/>
            <a:ext cx="5509846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Gaussian 16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4294967295"/>
          </p:nvPr>
        </p:nvSpPr>
        <p:spPr>
          <a:xfrm>
            <a:off x="5943600" y="2781300"/>
            <a:ext cx="4648200" cy="276317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OpenACC</a:t>
            </a:r>
            <a:r>
              <a:rPr lang="en-US" dirty="0">
                <a:solidFill>
                  <a:schemeClr val="tx1"/>
                </a:solidFill>
              </a:rPr>
              <a:t> allowed us to continue development of our fundamental algorithms and software capabilities simultaneously with the GPU-related work. In the end, we could use the same code base for SMP, cluster/ network and GPU parallelism. PGI's compilers were essential to the success of our efforts.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207" y="1841500"/>
            <a:ext cx="8851693" cy="215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00" y="914400"/>
            <a:ext cx="1657570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Mike Frisch, Ph.D.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President and CEO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Gaussian, Inc.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47700"/>
            <a:ext cx="1252728" cy="1164507"/>
          </a:xfrm>
          <a:prstGeom prst="rect">
            <a:avLst/>
          </a:prstGeom>
        </p:spPr>
      </p:pic>
      <p:pic>
        <p:nvPicPr>
          <p:cNvPr id="7" name="Picture 6" descr="PGI_logo.png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882" y="5854508"/>
            <a:ext cx="384209" cy="18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7133" y="1914551"/>
            <a:ext cx="1814204" cy="20262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4743" y="4231504"/>
            <a:ext cx="3138985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Valinomycin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Frequency. APFD 6-311+G(2d,p)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7X speedup on 8X P100 GPUs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614" y="5343257"/>
            <a:ext cx="4785771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B3B3B3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Hardware: HPE Apollo 6500 server with dual Intel Xeon E5-2680 v4 CPUs (2.40GHz; 14 cores/chip, 28 cores total), 256GB memory and 8 Tesla P100 GPU boards (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srgbClr val="B3B3B3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autoboost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srgbClr val="B3B3B3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clocks). Gaussian source code compiled with PGI Accelerator Compilers (17.7) with OpenACC (2.5 standard). 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97457" y="1450178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0" cap="none" spc="0" normalizeH="0" baseline="0" noProof="0" dirty="0">
                <a:ln w="0"/>
                <a:gradFill>
                  <a:gsLst>
                    <a:gs pos="0">
                      <a:srgbClr val="76B900"/>
                    </a:gs>
                    <a:gs pos="99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“</a:t>
            </a:r>
            <a:endParaRPr kumimoji="0" lang="en-US" sz="19900" b="0" i="0" u="none" strike="noStrike" kern="1200" cap="none" spc="0" normalizeH="0" baseline="0" noProof="0" dirty="0">
              <a:ln w="0"/>
              <a:gradFill>
                <a:gsLst>
                  <a:gs pos="0">
                    <a:srgbClr val="76B900"/>
                  </a:gs>
                  <a:gs pos="99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0800000">
            <a:off x="9547276" y="5224187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0" cap="none" spc="0" normalizeH="0" baseline="0" noProof="0" dirty="0">
                <a:ln w="0"/>
                <a:gradFill>
                  <a:gsLst>
                    <a:gs pos="0">
                      <a:srgbClr val="76B900"/>
                    </a:gs>
                    <a:gs pos="99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“</a:t>
            </a:r>
            <a:endParaRPr kumimoji="0" lang="en-US" sz="19900" b="0" i="0" u="none" strike="noStrike" kern="1200" cap="none" spc="0" normalizeH="0" baseline="0" noProof="0" dirty="0">
              <a:ln w="0"/>
              <a:gradFill>
                <a:gsLst>
                  <a:gs pos="0">
                    <a:srgbClr val="76B900"/>
                  </a:gs>
                  <a:gs pos="99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390" y="1216622"/>
            <a:ext cx="479763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 Leading Computation Chemistry Code</a:t>
            </a:r>
          </a:p>
        </p:txBody>
      </p:sp>
    </p:spTree>
    <p:extLst>
      <p:ext uri="{BB962C8B-B14F-4D97-AF65-F5344CB8AC3E}">
        <p14:creationId xmlns:p14="http://schemas.microsoft.com/office/powerpoint/2010/main" val="36358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52267"/>
            <a:ext cx="10155326" cy="590931"/>
          </a:xfrm>
        </p:spPr>
        <p:txBody>
          <a:bodyPr/>
          <a:lstStyle/>
          <a:p>
            <a:r>
              <a:rPr lang="en-US" dirty="0"/>
              <a:t>Gaussian 16 P100 </a:t>
            </a:r>
            <a:r>
              <a:rPr lang="en-US" dirty="0" err="1"/>
              <a:t>PerFormance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81000" y="1303783"/>
          <a:ext cx="10155325" cy="4949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38686" y="623754"/>
            <a:ext cx="8842076" cy="4616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Dual-socket 28-core Broadwell vs 8x P100 GPUs </a:t>
            </a:r>
          </a:p>
        </p:txBody>
      </p:sp>
    </p:spTree>
    <p:extLst>
      <p:ext uri="{BB962C8B-B14F-4D97-AF65-F5344CB8AC3E}">
        <p14:creationId xmlns:p14="http://schemas.microsoft.com/office/powerpoint/2010/main" val="20519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462954" y="0"/>
            <a:ext cx="5509846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VASP</a:t>
            </a:r>
          </a:p>
        </p:txBody>
      </p:sp>
      <p:pic>
        <p:nvPicPr>
          <p:cNvPr id="7" name="Picture 6" descr="PGI_logo.png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882" y="5854508"/>
            <a:ext cx="384209" cy="189550"/>
          </a:xfrm>
          <a:prstGeom prst="rect">
            <a:avLst/>
          </a:prstGeom>
        </p:spPr>
      </p:pic>
      <p:sp>
        <p:nvSpPr>
          <p:cNvPr id="11" name="Content Placeholder 12"/>
          <p:cNvSpPr txBox="1">
            <a:spLocks/>
          </p:cNvSpPr>
          <p:nvPr/>
        </p:nvSpPr>
        <p:spPr bwMode="auto">
          <a:xfrm>
            <a:off x="5785494" y="2754595"/>
            <a:ext cx="4753169" cy="2776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For VASP, OpenACC is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the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way forward for GPU acceleration. Performance is similar to CUDA, and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OpenACC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 dramatically decreases GPU development and maintenance efforts. We’re excited to collaborate with NVIDIA and PGI as an early adopter of Unified Memory.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9107" y="914400"/>
            <a:ext cx="2763513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Prof. Georg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Kresse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Computational Materials Physics</a:t>
            </a:r>
            <a:b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University of Vienna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457" y="1450178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0" cap="none" spc="0" normalizeH="0" baseline="0" noProof="0" dirty="0">
                <a:ln w="0"/>
                <a:gradFill>
                  <a:gsLst>
                    <a:gs pos="0">
                      <a:srgbClr val="76B900"/>
                    </a:gs>
                    <a:gs pos="99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“</a:t>
            </a:r>
            <a:endParaRPr kumimoji="0" lang="en-US" sz="19900" b="0" i="0" u="none" strike="noStrike" kern="1200" cap="none" spc="0" normalizeH="0" baseline="0" noProof="0" dirty="0">
              <a:ln w="0"/>
              <a:gradFill>
                <a:gsLst>
                  <a:gs pos="0">
                    <a:srgbClr val="76B900"/>
                  </a:gs>
                  <a:gs pos="99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9790279" y="5531543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0" cap="none" spc="0" normalizeH="0" baseline="0" noProof="0" dirty="0">
                <a:ln w="0"/>
                <a:gradFill>
                  <a:gsLst>
                    <a:gs pos="0">
                      <a:srgbClr val="76B900"/>
                    </a:gs>
                    <a:gs pos="99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“</a:t>
            </a:r>
            <a:endParaRPr kumimoji="0" lang="en-US" sz="19900" b="0" i="0" u="none" strike="noStrike" kern="1200" cap="none" spc="0" normalizeH="0" baseline="0" noProof="0" dirty="0">
              <a:ln w="0"/>
              <a:gradFill>
                <a:gsLst>
                  <a:gs pos="0">
                    <a:srgbClr val="76B900"/>
                  </a:gs>
                  <a:gs pos="99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1408" y="1004841"/>
            <a:ext cx="144879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Photo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2123" y="1175657"/>
            <a:ext cx="4862605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Vienna Ab Initio Simulation Package</a:t>
            </a:r>
          </a:p>
        </p:txBody>
      </p:sp>
      <p:pic>
        <p:nvPicPr>
          <p:cNvPr id="22" name="Picture 21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22" y="1793174"/>
            <a:ext cx="3794064" cy="3568977"/>
          </a:xfrm>
          <a:prstGeom prst="rect">
            <a:avLst/>
          </a:prstGeom>
        </p:spPr>
      </p:pic>
      <p:sp>
        <p:nvSpPr>
          <p:cNvPr id="2" name="AutoShape 2" descr="Image result for georg kresse vasp">
            <a:extLst>
              <a:ext uri="{FF2B5EF4-FFF2-40B4-BE49-F238E27FC236}">
                <a16:creationId xmlns:a16="http://schemas.microsoft.com/office/drawing/2014/main" id="{862DF539-757E-4AE0-9D13-51B2EC6AF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4000" y="2933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MS PGothic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AEB9E-AA96-4C06-993E-A3492E39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85" y="466665"/>
            <a:ext cx="908483" cy="13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1226"/>
            <a:ext cx="10155326" cy="590931"/>
          </a:xfrm>
        </p:spPr>
        <p:txBody>
          <a:bodyPr/>
          <a:lstStyle/>
          <a:p>
            <a:r>
              <a:rPr lang="en-US" dirty="0"/>
              <a:t>B.aP107 on V100s </a:t>
            </a:r>
            <a:r>
              <a:rPr lang="en-US" dirty="0" err="1"/>
              <a:t>PCIe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439758"/>
            <a:ext cx="6705600" cy="4389541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998" y="1443721"/>
            <a:ext cx="3386328" cy="4385578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381000" y="1443722"/>
          <a:ext cx="6705600" cy="4385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80736A-4911-4897-8389-7776F7995599}"/>
              </a:ext>
            </a:extLst>
          </p:cNvPr>
          <p:cNvSpPr txBox="1"/>
          <p:nvPr/>
        </p:nvSpPr>
        <p:spPr>
          <a:xfrm>
            <a:off x="7165597" y="1497021"/>
            <a:ext cx="3352800" cy="427501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(Untuned on Volta)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Running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VASP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version 5.4.4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blue node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contains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[3.5GHz Turbo]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green nodes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[3.5GHz Turbo]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 +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Tesla V100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PCIe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(16GB) GPUs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107 Boron atoms (symmetry broken 107-atom </a:t>
            </a:r>
            <a:r>
              <a:rPr kumimoji="0" lang="el-G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β′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variant)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216 bands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110592 plane waves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Hybrid functional calculation (exact exchange) with blocked Davidson. No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KPoint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parallelization.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Hybrid Functional with blocked Davidson (ALGO=Normal)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LHFCALC=.True. (Exact Exchange)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EBE7A-23B5-42AC-8DDF-7EEE54FF6EFD}"/>
              </a:ext>
            </a:extLst>
          </p:cNvPr>
          <p:cNvSpPr txBox="1"/>
          <p:nvPr/>
        </p:nvSpPr>
        <p:spPr>
          <a:xfrm>
            <a:off x="2895600" y="3467100"/>
            <a:ext cx="106680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8.5X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9F50C-864B-46F9-B3B7-80AF9AEEA44A}"/>
              </a:ext>
            </a:extLst>
          </p:cNvPr>
          <p:cNvSpPr txBox="1"/>
          <p:nvPr/>
        </p:nvSpPr>
        <p:spPr>
          <a:xfrm>
            <a:off x="4150461" y="2857500"/>
            <a:ext cx="1308202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12.2X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DDDAB-7D5A-41D4-848D-45D86B88CBE9}"/>
              </a:ext>
            </a:extLst>
          </p:cNvPr>
          <p:cNvSpPr txBox="1"/>
          <p:nvPr/>
        </p:nvSpPr>
        <p:spPr>
          <a:xfrm>
            <a:off x="5615330" y="2349669"/>
            <a:ext cx="1259739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12.9X</a:t>
            </a:r>
          </a:p>
        </p:txBody>
      </p:sp>
    </p:spTree>
    <p:extLst>
      <p:ext uri="{BB962C8B-B14F-4D97-AF65-F5344CB8AC3E}">
        <p14:creationId xmlns:p14="http://schemas.microsoft.com/office/powerpoint/2010/main" val="20461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1226"/>
            <a:ext cx="10155326" cy="590931"/>
          </a:xfrm>
        </p:spPr>
        <p:txBody>
          <a:bodyPr/>
          <a:lstStyle/>
          <a:p>
            <a:r>
              <a:rPr lang="en-US" dirty="0"/>
              <a:t>Silica IFPEN on V100s </a:t>
            </a:r>
            <a:r>
              <a:rPr lang="en-US" dirty="0" err="1"/>
              <a:t>PCIe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439758"/>
            <a:ext cx="6705600" cy="4389541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998" y="1443721"/>
            <a:ext cx="3386328" cy="4385578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381000" y="1443722"/>
          <a:ext cx="6705600" cy="4385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80736A-4911-4897-8389-7776F7995599}"/>
              </a:ext>
            </a:extLst>
          </p:cNvPr>
          <p:cNvSpPr txBox="1"/>
          <p:nvPr/>
        </p:nvSpPr>
        <p:spPr>
          <a:xfrm>
            <a:off x="7165597" y="1940219"/>
            <a:ext cx="3352800" cy="33886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(Untuned on Volta)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Running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VASP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version 5.4.4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blue node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contains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[3.5GHz Turbo]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green nodes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[3.5GHz Turbo]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 +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Tesla V100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PCIe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(16GB) GPUs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240 ions, cristobalite (high) bulk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720 bands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? plane waves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ALGO = Very Fast (RMM-DIIS)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7831E-35F8-43B9-BB2B-A7716CAB8B61}"/>
              </a:ext>
            </a:extLst>
          </p:cNvPr>
          <p:cNvSpPr txBox="1"/>
          <p:nvPr/>
        </p:nvSpPr>
        <p:spPr>
          <a:xfrm>
            <a:off x="2895600" y="3154263"/>
            <a:ext cx="106680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2.0X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CFD4E-E7E6-4BE9-8C22-D72AA8ADE807}"/>
              </a:ext>
            </a:extLst>
          </p:cNvPr>
          <p:cNvSpPr txBox="1"/>
          <p:nvPr/>
        </p:nvSpPr>
        <p:spPr>
          <a:xfrm>
            <a:off x="4267200" y="2650926"/>
            <a:ext cx="106680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2.6X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F98AE-97AE-439C-9224-842C91A1B64B}"/>
              </a:ext>
            </a:extLst>
          </p:cNvPr>
          <p:cNvSpPr txBox="1"/>
          <p:nvPr/>
        </p:nvSpPr>
        <p:spPr>
          <a:xfrm>
            <a:off x="5676900" y="2095500"/>
            <a:ext cx="106680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3.0X</a:t>
            </a:r>
          </a:p>
        </p:txBody>
      </p:sp>
    </p:spTree>
    <p:extLst>
      <p:ext uri="{BB962C8B-B14F-4D97-AF65-F5344CB8AC3E}">
        <p14:creationId xmlns:p14="http://schemas.microsoft.com/office/powerpoint/2010/main" val="26618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B1C9-DF01-43AA-9261-D519D829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48869"/>
            <a:ext cx="9976104" cy="590931"/>
          </a:xfrm>
        </p:spPr>
        <p:txBody>
          <a:bodyPr/>
          <a:lstStyle/>
          <a:p>
            <a:r>
              <a:rPr lang="en-US" dirty="0"/>
              <a:t>HPC Applications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EE7778E-09DF-4102-AD3D-6A3B2161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1" y="1467485"/>
            <a:ext cx="325913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Astrophysics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Computational Chemistry 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Weather Modeling and Climate Prediction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Seismic Analysis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Computational Fluid Dynamics 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Crash Analysis 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Materials Analysis and Design 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Genomics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Translational Medicine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Machine Learning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Cryptography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Financial Risk Analysis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High Performance Analytics</a:t>
            </a:r>
          </a:p>
        </p:txBody>
      </p:sp>
      <p:pic>
        <p:nvPicPr>
          <p:cNvPr id="23" name="Picture 5" descr="typhoon">
            <a:extLst>
              <a:ext uri="{FF2B5EF4-FFF2-40B4-BE49-F238E27FC236}">
                <a16:creationId xmlns:a16="http://schemas.microsoft.com/office/drawing/2014/main" id="{1ABFD763-109A-486E-B88D-71418D06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8" y="1718628"/>
            <a:ext cx="15208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" descr="split">
            <a:extLst>
              <a:ext uri="{FF2B5EF4-FFF2-40B4-BE49-F238E27FC236}">
                <a16:creationId xmlns:a16="http://schemas.microsoft.com/office/drawing/2014/main" id="{D286086B-D1BC-4081-91BE-74AFDF84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BFAFC"/>
              </a:clrFrom>
              <a:clrTo>
                <a:srgbClr val="FBFA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593816"/>
            <a:ext cx="12573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9">
            <a:extLst>
              <a:ext uri="{FF2B5EF4-FFF2-40B4-BE49-F238E27FC236}">
                <a16:creationId xmlns:a16="http://schemas.microsoft.com/office/drawing/2014/main" id="{8920649F-D077-4A0A-A465-93CD58E9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2982278"/>
            <a:ext cx="15954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/>
            <a:r>
              <a:rPr lang="en-US" sz="1200">
                <a:solidFill>
                  <a:srgbClr val="000000"/>
                </a:solidFill>
                <a:cs typeface="Arial" charset="0"/>
              </a:rPr>
              <a:t>Weather Prediction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1F810898-4560-47EE-9C33-7677FE11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26" y="1979771"/>
            <a:ext cx="102711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Climate Modeling</a:t>
            </a:r>
          </a:p>
        </p:txBody>
      </p:sp>
      <p:pic>
        <p:nvPicPr>
          <p:cNvPr id="28" name="Picture 5" descr="http://i1-news.softpedia-static.com/images/news2/BMW-and-Audi-Are-Using-Linux-2.png">
            <a:extLst>
              <a:ext uri="{FF2B5EF4-FFF2-40B4-BE49-F238E27FC236}">
                <a16:creationId xmlns:a16="http://schemas.microsoft.com/office/drawing/2014/main" id="{5A988134-490F-4551-A1A2-6095BE10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397953"/>
            <a:ext cx="14366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" descr="C:\Users\IBM_ADMIN\Downloads\seismic-marine-seismic.jpg">
            <a:extLst>
              <a:ext uri="{FF2B5EF4-FFF2-40B4-BE49-F238E27FC236}">
                <a16:creationId xmlns:a16="http://schemas.microsoft.com/office/drawing/2014/main" id="{B40F2FC8-4516-4CC3-BBFD-AA86E352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2945765"/>
            <a:ext cx="1393825" cy="1292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14">
            <a:extLst>
              <a:ext uri="{FF2B5EF4-FFF2-40B4-BE49-F238E27FC236}">
                <a16:creationId xmlns:a16="http://schemas.microsoft.com/office/drawing/2014/main" id="{5CFA6E4B-C91B-4ABF-815B-3600EAE2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2371090"/>
            <a:ext cx="128905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>
                <a:solidFill>
                  <a:srgbClr val="000000"/>
                </a:solidFill>
                <a:cs typeface="Arial" charset="0"/>
              </a:rPr>
              <a:t>Crash Analysis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FC379135-3487-42EA-88B8-E330BDDEF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4296728"/>
            <a:ext cx="143510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>
                <a:solidFill>
                  <a:srgbClr val="000000"/>
                </a:solidFill>
                <a:cs typeface="Arial" charset="0"/>
              </a:rPr>
              <a:t>Seismic Analysis</a:t>
            </a:r>
          </a:p>
        </p:txBody>
      </p:sp>
      <p:pic>
        <p:nvPicPr>
          <p:cNvPr id="32" name="Picture 27" descr="http://i.ebayimg.com/00/s/MTA3MFgxNDY0/z/79oAAOSwGvhT8AOH/$_1.JPG">
            <a:extLst>
              <a:ext uri="{FF2B5EF4-FFF2-40B4-BE49-F238E27FC236}">
                <a16:creationId xmlns:a16="http://schemas.microsoft.com/office/drawing/2014/main" id="{8D455BC5-EECA-4063-A8E8-61B7C4A1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4506278"/>
            <a:ext cx="1817687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8">
            <a:extLst>
              <a:ext uri="{FF2B5EF4-FFF2-40B4-BE49-F238E27FC236}">
                <a16:creationId xmlns:a16="http://schemas.microsoft.com/office/drawing/2014/main" id="{A42462B7-2031-4DBD-BAAE-4CB6F1C8F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3402965"/>
            <a:ext cx="96043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4">
            <a:extLst>
              <a:ext uri="{FF2B5EF4-FFF2-40B4-BE49-F238E27FC236}">
                <a16:creationId xmlns:a16="http://schemas.microsoft.com/office/drawing/2014/main" id="{C9C5366D-C1FD-40B2-B9DD-0A619BBAA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4372928"/>
            <a:ext cx="92710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>
                <a:solidFill>
                  <a:srgbClr val="000000"/>
                </a:solidFill>
                <a:cs typeface="Arial" charset="0"/>
              </a:rPr>
              <a:t>Genomics</a:t>
            </a:r>
          </a:p>
        </p:txBody>
      </p:sp>
      <p:pic>
        <p:nvPicPr>
          <p:cNvPr id="35" name="Picture 30">
            <a:extLst>
              <a:ext uri="{FF2B5EF4-FFF2-40B4-BE49-F238E27FC236}">
                <a16:creationId xmlns:a16="http://schemas.microsoft.com/office/drawing/2014/main" id="{34A2CA19-CBED-4060-A9FE-B224FA678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636453"/>
            <a:ext cx="974725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4">
            <a:extLst>
              <a:ext uri="{FF2B5EF4-FFF2-40B4-BE49-F238E27FC236}">
                <a16:creationId xmlns:a16="http://schemas.microsoft.com/office/drawing/2014/main" id="{0E0D230C-DFA4-4BF0-BE5E-6D5AE9428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5777865"/>
            <a:ext cx="164465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>
                <a:solidFill>
                  <a:srgbClr val="000000"/>
                </a:solidFill>
                <a:cs typeface="Arial" charset="0"/>
              </a:rPr>
              <a:t>Consumer products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999464C4-6534-46B9-B385-D50433402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5774690"/>
            <a:ext cx="874712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42" tIns="44427" rIns="90442" bIns="44427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4400">
              <a:lnSpc>
                <a:spcPct val="85000"/>
              </a:lnSpc>
            </a:pPr>
            <a:r>
              <a:rPr lang="en-US" sz="1200">
                <a:solidFill>
                  <a:srgbClr val="000000"/>
                </a:solidFill>
                <a:cs typeface="Arial" charset="0"/>
              </a:rPr>
              <a:t>Oil &amp; Gas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C75DB9F7-DF8F-4876-91A7-0DD26220F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088" y="1353503"/>
            <a:ext cx="2192337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High-Education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Oil &amp; Gas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Weather &amp; Climate</a:t>
            </a: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Research Institute</a:t>
            </a:r>
          </a:p>
          <a:p>
            <a:pPr defTabSz="914400"/>
            <a:r>
              <a:rPr lang="en-US" sz="1400" kern="0" dirty="0" err="1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SuperComputer</a:t>
            </a:r>
            <a:endParaRPr lang="en-US" sz="1400" kern="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  <a:p>
            <a:pPr defTabSz="914400"/>
            <a:r>
              <a:rPr lang="en-US" sz="1400" kern="0" dirty="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rPr>
              <a:t>…</a:t>
            </a:r>
          </a:p>
          <a:p>
            <a:pPr defTabSz="914400"/>
            <a:endParaRPr lang="en-US" sz="1400" kern="0" dirty="0">
              <a:solidFill>
                <a:schemeClr val="bg1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endParaRPr lang="en-US" sz="4600" b="1" kern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Cry-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 </a:t>
            </a:r>
            <a:r>
              <a:rPr lang="en-US" dirty="0" err="1">
                <a:solidFill>
                  <a:srgbClr val="FFFFFF"/>
                </a:solidFill>
              </a:rPr>
              <a:t>Rellion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3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609600"/>
            <a:ext cx="86963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38238" y="4470401"/>
            <a:ext cx="8696325" cy="109219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81" y="4914"/>
            <a:ext cx="8227184" cy="61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1226"/>
            <a:ext cx="10155326" cy="590931"/>
          </a:xfrm>
        </p:spPr>
        <p:txBody>
          <a:bodyPr/>
          <a:lstStyle/>
          <a:p>
            <a:r>
              <a:rPr lang="en-US"/>
              <a:t>RELION: Plasmodium </a:t>
            </a:r>
            <a:r>
              <a:rPr lang="en-US" dirty="0"/>
              <a:t>ribosome on P100s PCIe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439758"/>
            <a:ext cx="6705600" cy="4389541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998" y="1443721"/>
            <a:ext cx="3386328" cy="4385578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5597" y="2106418"/>
            <a:ext cx="3352800" cy="305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Running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RELION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version 2.0.3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blue node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contains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green nodes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contain Dual Intel Xeon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E5-2690 v4@2.6GHz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(Broadwell) CPUs + Tesla P100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PCIe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(16GB) GPUs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Citation: http://en.community.dell.com/techcenter/high-performance-computing/b/general_hpc/archive/2017/03/14/application-performance-on-p100-pcie-gpus</a:t>
            </a: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381000" y="1439758"/>
          <a:ext cx="6705600" cy="4389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DDB6FC-4F70-422A-B3D3-6D3A704D9977}"/>
              </a:ext>
            </a:extLst>
          </p:cNvPr>
          <p:cNvSpPr txBox="1"/>
          <p:nvPr/>
        </p:nvSpPr>
        <p:spPr>
          <a:xfrm>
            <a:off x="1905000" y="4520024"/>
            <a:ext cx="1143000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9.0X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39B1A-A19E-40EB-A91B-5B89E44D4F5C}"/>
              </a:ext>
            </a:extLst>
          </p:cNvPr>
          <p:cNvSpPr txBox="1"/>
          <p:nvPr/>
        </p:nvSpPr>
        <p:spPr>
          <a:xfrm>
            <a:off x="2667000" y="4039892"/>
            <a:ext cx="1219200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15.3X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F6EE0-7598-4BF4-9377-6ACEC208377E}"/>
              </a:ext>
            </a:extLst>
          </p:cNvPr>
          <p:cNvSpPr txBox="1"/>
          <p:nvPr/>
        </p:nvSpPr>
        <p:spPr>
          <a:xfrm>
            <a:off x="3511296" y="3559760"/>
            <a:ext cx="1213104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23.3X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63F3C-9E09-41FE-986D-6891EC371DB1}"/>
              </a:ext>
            </a:extLst>
          </p:cNvPr>
          <p:cNvSpPr txBox="1"/>
          <p:nvPr/>
        </p:nvSpPr>
        <p:spPr>
          <a:xfrm>
            <a:off x="4343398" y="3025413"/>
            <a:ext cx="1182929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33.7X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DCC5B-5AB7-4394-B93A-3C78FC52FF6D}"/>
              </a:ext>
            </a:extLst>
          </p:cNvPr>
          <p:cNvSpPr txBox="1"/>
          <p:nvPr/>
        </p:nvSpPr>
        <p:spPr>
          <a:xfrm>
            <a:off x="5143498" y="2566548"/>
            <a:ext cx="1181101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37.3X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F4BDB-B59C-40E1-A501-FF8CE3F7F6B9}"/>
              </a:ext>
            </a:extLst>
          </p:cNvPr>
          <p:cNvSpPr txBox="1"/>
          <p:nvPr/>
        </p:nvSpPr>
        <p:spPr>
          <a:xfrm>
            <a:off x="5916168" y="2086416"/>
            <a:ext cx="1152144" cy="4524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40.0X</a:t>
            </a:r>
          </a:p>
        </p:txBody>
      </p:sp>
    </p:spTree>
    <p:extLst>
      <p:ext uri="{BB962C8B-B14F-4D97-AF65-F5344CB8AC3E}">
        <p14:creationId xmlns:p14="http://schemas.microsoft.com/office/powerpoint/2010/main" val="8796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endParaRPr lang="en-US" sz="4600" b="1" kern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/>
          <p:cNvGraphicFramePr>
            <a:graphicFrameLocks/>
          </p:cNvGraphicFramePr>
          <p:nvPr>
            <p:extLst/>
          </p:nvPr>
        </p:nvGraphicFramePr>
        <p:xfrm>
          <a:off x="337529" y="1586858"/>
          <a:ext cx="59436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Chroma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75508"/>
            <a:ext cx="6503079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Gold 6140@2.30GHz,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</a:t>
            </a:r>
            <a:r>
              <a:rPr lang="en-US" sz="900" dirty="0">
                <a:solidFill>
                  <a:srgbClr val="000000"/>
                </a:solidFill>
              </a:rPr>
              <a:t>9.0.176</a:t>
            </a:r>
            <a:r>
              <a:rPr lang="pt-BR" sz="900" dirty="0">
                <a:solidFill>
                  <a:srgbClr val="000000"/>
                </a:solidFill>
              </a:rPr>
              <a:t>; Dataset: szscl21_24_128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568600"/>
            <a:ext cx="4033157" cy="39826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Chroma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Physics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/>
              <a:t>Lattice Quantum Chromodynamics (LQCD)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2018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/>
              <a:t>Wilson-clover fermions, </a:t>
            </a:r>
            <a:r>
              <a:rPr lang="en-US" sz="1400" dirty="0" err="1"/>
              <a:t>Krylov</a:t>
            </a:r>
            <a:r>
              <a:rPr lang="en-US" sz="1400" dirty="0"/>
              <a:t> solvers,</a:t>
            </a:r>
            <a:br>
              <a:rPr lang="en-US" sz="1400" dirty="0"/>
            </a:br>
            <a:r>
              <a:rPr lang="en-US" sz="1400" dirty="0"/>
              <a:t>Domain-decomposition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/>
              <a:t>http://jeffersonlab.github.io/chroma/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82207" y="2651815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6 CPU Servers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52812" y="148919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13 CPU Servers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687260" y="4141503"/>
            <a:ext cx="633543" cy="1353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435045" y="4143833"/>
            <a:ext cx="633543" cy="13532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75067" y="1464651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C1A5C-63A8-4B51-8E95-8152DE886CE4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377433-F924-41E4-8AF7-8F9A464ECD93}"/>
              </a:ext>
            </a:extLst>
          </p:cNvPr>
          <p:cNvSpPr txBox="1"/>
          <p:nvPr/>
        </p:nvSpPr>
        <p:spPr>
          <a:xfrm>
            <a:off x="4258262" y="4321235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B2260-56F6-4EFC-8F79-FE1AE0808FB7}"/>
              </a:ext>
            </a:extLst>
          </p:cNvPr>
          <p:cNvSpPr txBox="1"/>
          <p:nvPr/>
        </p:nvSpPr>
        <p:spPr>
          <a:xfrm>
            <a:off x="1487348" y="4987148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6x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10B77-263E-4311-B583-22673C9C3127}"/>
              </a:ext>
            </a:extLst>
          </p:cNvPr>
          <p:cNvSpPr txBox="1"/>
          <p:nvPr/>
        </p:nvSpPr>
        <p:spPr>
          <a:xfrm>
            <a:off x="4352812" y="4987148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16x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BDA258-C276-4B8A-B898-B38866B11700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A2139D-374A-4E6B-9631-760B13CEECA6}"/>
              </a:ext>
            </a:extLst>
          </p:cNvPr>
          <p:cNvSpPr txBox="1"/>
          <p:nvPr/>
        </p:nvSpPr>
        <p:spPr>
          <a:xfrm>
            <a:off x="1487349" y="4317361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</p:spTree>
    <p:extLst>
      <p:ext uri="{BB962C8B-B14F-4D97-AF65-F5344CB8AC3E}">
        <p14:creationId xmlns:p14="http://schemas.microsoft.com/office/powerpoint/2010/main" val="4601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351082" y="1486126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MILC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81269"/>
            <a:ext cx="6294682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Gold 6140@2.30GHz,  GPU Servers: Dual Xeon Gold 6140@2.30GHz with Tesla V100 </a:t>
            </a:r>
            <a:r>
              <a:rPr lang="en-US" sz="900" dirty="0" err="1">
                <a:solidFill>
                  <a:srgbClr val="000000"/>
                </a:solidFill>
              </a:rPr>
              <a:t>PCIe</a:t>
            </a:r>
            <a:r>
              <a:rPr lang="en-US" sz="900" dirty="0">
                <a:solidFill>
                  <a:srgbClr val="000000"/>
                </a:solidFill>
              </a:rPr>
              <a:t> (16GB)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9.0.176; Dataset: MILC APEX Medium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165414"/>
            <a:ext cx="4033157" cy="4789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MILC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Physics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Lattice Quantum </a:t>
            </a:r>
            <a:r>
              <a:rPr lang="en-US" sz="1400" dirty="0" err="1">
                <a:solidFill>
                  <a:schemeClr val="tx1"/>
                </a:solidFill>
              </a:rPr>
              <a:t>Chromodynamics</a:t>
            </a:r>
            <a:r>
              <a:rPr lang="en-US" sz="1400" dirty="0">
                <a:solidFill>
                  <a:schemeClr val="tx1"/>
                </a:solidFill>
              </a:rPr>
              <a:t> (LQCD) codes simulate how elemental particles are formed and bound by the “strong force” to create larger particles like protons and neutrons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2018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Staggered fermions, </a:t>
            </a:r>
            <a:r>
              <a:rPr lang="en-US" sz="1400" dirty="0" err="1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Krylov</a:t>
            </a: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solvers, Gauge-link fattening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www.nvidia.com/milc</a:t>
            </a:r>
            <a:endParaRPr lang="en-US" sz="14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03606" y="2456700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15 CPU Servers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87156" y="3449572"/>
          <a:ext cx="6096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187156" y="3449572"/>
          <a:ext cx="6096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187156" y="3449572"/>
          <a:ext cx="6096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635229" y="1377497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712012" y="4139147"/>
            <a:ext cx="633543" cy="135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C686F9-A139-47B2-AE2A-CE0FF9F60ABB}"/>
              </a:ext>
            </a:extLst>
          </p:cNvPr>
          <p:cNvSpPr txBox="1"/>
          <p:nvPr/>
        </p:nvSpPr>
        <p:spPr>
          <a:xfrm>
            <a:off x="4343513" y="1429501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28 CPU Servers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2CDFAF-FF4C-4DB9-94F2-A2FAA4518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456490" y="4139146"/>
            <a:ext cx="633543" cy="1353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5949551-4F6C-4873-BB36-8E2158F14864}"/>
              </a:ext>
            </a:extLst>
          </p:cNvPr>
          <p:cNvSpPr/>
          <p:nvPr/>
        </p:nvSpPr>
        <p:spPr>
          <a:xfrm>
            <a:off x="1267363" y="4868240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AFEFA-2775-4576-9180-5048051A12F3}"/>
              </a:ext>
            </a:extLst>
          </p:cNvPr>
          <p:cNvSpPr txBox="1"/>
          <p:nvPr/>
        </p:nvSpPr>
        <p:spPr>
          <a:xfrm>
            <a:off x="4274961" y="4282725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F6705-1EE1-49E5-ABCD-62A8F25B8F66}"/>
              </a:ext>
            </a:extLst>
          </p:cNvPr>
          <p:cNvSpPr txBox="1"/>
          <p:nvPr/>
        </p:nvSpPr>
        <p:spPr>
          <a:xfrm>
            <a:off x="1508747" y="4939591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14x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7F022F-EB74-4ABA-90BA-E7BA34380F8C}"/>
              </a:ext>
            </a:extLst>
          </p:cNvPr>
          <p:cNvSpPr txBox="1"/>
          <p:nvPr/>
        </p:nvSpPr>
        <p:spPr>
          <a:xfrm>
            <a:off x="4388881" y="4934413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27x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0D1990-D101-4C3F-8772-AF4996BFD500}"/>
              </a:ext>
            </a:extLst>
          </p:cNvPr>
          <p:cNvSpPr/>
          <p:nvPr/>
        </p:nvSpPr>
        <p:spPr>
          <a:xfrm>
            <a:off x="151480" y="4872010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2C39B3-799B-437B-A558-F1732ADE0741}"/>
              </a:ext>
            </a:extLst>
          </p:cNvPr>
          <p:cNvSpPr txBox="1"/>
          <p:nvPr/>
        </p:nvSpPr>
        <p:spPr>
          <a:xfrm>
            <a:off x="1508747" y="4282725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</p:spTree>
    <p:extLst>
      <p:ext uri="{BB962C8B-B14F-4D97-AF65-F5344CB8AC3E}">
        <p14:creationId xmlns:p14="http://schemas.microsoft.com/office/powerpoint/2010/main" val="17470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290667" y="1557375"/>
          <a:ext cx="59436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505" y="4968484"/>
            <a:ext cx="3682492" cy="4738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i="1" kern="0" dirty="0">
              <a:solidFill>
                <a:srgbClr val="B3B3B3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QUDA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1888" y="5451766"/>
            <a:ext cx="6347132" cy="7155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E5-2690 v4@2.6GHz,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9.0.103; Dataset: Dslash Wilson-Clover; Precision: Single; Gauge Compression/Recon: 12; </a:t>
            </a: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Problem Size 32x32x32x64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73105" y="159517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68 CPU Servers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8793" y="1574754"/>
            <a:ext cx="4033157" cy="39703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QUDA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Physics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A library for Lattice Quantum Chromo Dynamics on GPUs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2017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All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>
                <a:solidFill>
                  <a:srgbClr val="FFFFFF"/>
                </a:solidFill>
              </a:rPr>
              <a:t>www.nvidia.com/quda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31602" y="2550300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38 CPU Servers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64112" y="1432384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74 CPU Servers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184203" y="4162908"/>
            <a:ext cx="633543" cy="13532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3007218" y="4168485"/>
            <a:ext cx="633543" cy="1353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829061" y="4163384"/>
            <a:ext cx="633543" cy="1353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498260" y="1453159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6A2BA-2236-4E80-9CFD-12779AE6AA78}"/>
              </a:ext>
            </a:extLst>
          </p:cNvPr>
          <p:cNvSpPr/>
          <p:nvPr/>
        </p:nvSpPr>
        <p:spPr>
          <a:xfrm>
            <a:off x="1247664" y="4816529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F4D21E-D80E-41CB-9D93-6ABAD9D6B6F6}"/>
              </a:ext>
            </a:extLst>
          </p:cNvPr>
          <p:cNvSpPr txBox="1"/>
          <p:nvPr/>
        </p:nvSpPr>
        <p:spPr>
          <a:xfrm>
            <a:off x="4629151" y="430880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801D9F-0A33-447D-B6A2-DF09184C3650}"/>
              </a:ext>
            </a:extLst>
          </p:cNvPr>
          <p:cNvSpPr txBox="1"/>
          <p:nvPr/>
        </p:nvSpPr>
        <p:spPr>
          <a:xfrm>
            <a:off x="1036456" y="4886457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29x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0B4C6-4EAA-4AB0-9720-5197FD179C67}"/>
              </a:ext>
            </a:extLst>
          </p:cNvPr>
          <p:cNvSpPr txBox="1"/>
          <p:nvPr/>
        </p:nvSpPr>
        <p:spPr>
          <a:xfrm>
            <a:off x="2865912" y="4886457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51x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B3575C-F885-4FD4-A94C-C3DDF996DFC2}"/>
              </a:ext>
            </a:extLst>
          </p:cNvPr>
          <p:cNvSpPr txBox="1"/>
          <p:nvPr/>
        </p:nvSpPr>
        <p:spPr>
          <a:xfrm>
            <a:off x="4759729" y="4886457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56x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C59653-8191-4CD0-96BC-F1799B77EDFD}"/>
              </a:ext>
            </a:extLst>
          </p:cNvPr>
          <p:cNvSpPr/>
          <p:nvPr/>
        </p:nvSpPr>
        <p:spPr>
          <a:xfrm>
            <a:off x="131781" y="4820299"/>
            <a:ext cx="1113937" cy="44865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267151-00EF-4C3C-A6F8-AA582A93499D}"/>
              </a:ext>
            </a:extLst>
          </p:cNvPr>
          <p:cNvSpPr txBox="1"/>
          <p:nvPr/>
        </p:nvSpPr>
        <p:spPr>
          <a:xfrm>
            <a:off x="1036743" y="430880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2F84EF-DE57-46F5-80A7-9CDEA7F4A3F0}"/>
              </a:ext>
            </a:extLst>
          </p:cNvPr>
          <p:cNvSpPr txBox="1"/>
          <p:nvPr/>
        </p:nvSpPr>
        <p:spPr>
          <a:xfrm>
            <a:off x="2855880" y="430880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8D0CC-CFC7-4F13-B185-7EBC8206A1AD}"/>
              </a:ext>
            </a:extLst>
          </p:cNvPr>
          <p:cNvSpPr txBox="1"/>
          <p:nvPr/>
        </p:nvSpPr>
        <p:spPr>
          <a:xfrm>
            <a:off x="5200775" y="694037"/>
            <a:ext cx="1196600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i="1" dirty="0">
                <a:solidFill>
                  <a:schemeClr val="tx1"/>
                </a:solidFill>
              </a:rPr>
              <a:t>No change</a:t>
            </a:r>
          </a:p>
        </p:txBody>
      </p:sp>
    </p:spTree>
    <p:extLst>
      <p:ext uri="{BB962C8B-B14F-4D97-AF65-F5344CB8AC3E}">
        <p14:creationId xmlns:p14="http://schemas.microsoft.com/office/powerpoint/2010/main" val="33347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/>
          <p:cNvGraphicFramePr>
            <a:graphicFrameLocks/>
          </p:cNvGraphicFramePr>
          <p:nvPr>
            <p:extLst/>
          </p:nvPr>
        </p:nvGraphicFramePr>
        <p:xfrm>
          <a:off x="337529" y="1586858"/>
          <a:ext cx="59436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GTC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75508"/>
            <a:ext cx="6503079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Gold 6140@2.30GHz,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</a:t>
            </a:r>
            <a:r>
              <a:rPr lang="en-US" sz="900" dirty="0">
                <a:solidFill>
                  <a:srgbClr val="000000"/>
                </a:solidFill>
              </a:rPr>
              <a:t>9.0.176</a:t>
            </a:r>
            <a:r>
              <a:rPr lang="pt-BR" sz="900" dirty="0">
                <a:solidFill>
                  <a:srgbClr val="000000"/>
                </a:solidFill>
              </a:rPr>
              <a:t>; Dataset: mpi#proc.in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591683"/>
            <a:ext cx="4033157" cy="39364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GTC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Physics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GTC is used for </a:t>
            </a:r>
            <a:r>
              <a:rPr lang="en-US" sz="1400" dirty="0" err="1">
                <a:solidFill>
                  <a:schemeClr val="tx1"/>
                </a:solidFill>
              </a:rPr>
              <a:t>Gyrokinetic</a:t>
            </a:r>
            <a:r>
              <a:rPr lang="en-US" sz="1400" dirty="0">
                <a:solidFill>
                  <a:schemeClr val="tx1"/>
                </a:solidFill>
              </a:rPr>
              <a:t> Particle Simulation of Turbulent Transport in Burning Plasmas.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2017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Push, shift, and collision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/>
              <a:t>www.nvidia.com/gtc-p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82207" y="261815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9 CPU Servers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52812" y="159517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18 CPU Servers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687260" y="4141503"/>
            <a:ext cx="633543" cy="1353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435045" y="4143833"/>
            <a:ext cx="633543" cy="13532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75067" y="1464651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C1A5C-63A8-4B51-8E95-8152DE886CE4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377433-F924-41E4-8AF7-8F9A464ECD93}"/>
              </a:ext>
            </a:extLst>
          </p:cNvPr>
          <p:cNvSpPr txBox="1"/>
          <p:nvPr/>
        </p:nvSpPr>
        <p:spPr>
          <a:xfrm>
            <a:off x="4258262" y="4321235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B2260-56F6-4EFC-8F79-FE1AE0808FB7}"/>
              </a:ext>
            </a:extLst>
          </p:cNvPr>
          <p:cNvSpPr txBox="1"/>
          <p:nvPr/>
        </p:nvSpPr>
        <p:spPr>
          <a:xfrm>
            <a:off x="1487348" y="4987148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9x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10B77-263E-4311-B583-22673C9C3127}"/>
              </a:ext>
            </a:extLst>
          </p:cNvPr>
          <p:cNvSpPr txBox="1"/>
          <p:nvPr/>
        </p:nvSpPr>
        <p:spPr>
          <a:xfrm>
            <a:off x="4352812" y="4987148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16x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BDA258-C276-4B8A-B898-B38866B11700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A2139D-374A-4E6B-9631-760B13CEECA6}"/>
              </a:ext>
            </a:extLst>
          </p:cNvPr>
          <p:cNvSpPr txBox="1"/>
          <p:nvPr/>
        </p:nvSpPr>
        <p:spPr>
          <a:xfrm>
            <a:off x="1487349" y="4317361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</p:spTree>
    <p:extLst>
      <p:ext uri="{BB962C8B-B14F-4D97-AF65-F5344CB8AC3E}">
        <p14:creationId xmlns:p14="http://schemas.microsoft.com/office/powerpoint/2010/main" val="35208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endParaRPr lang="en-US" sz="4600" b="1" kern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Geoscience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640466" y="1020300"/>
            <a:ext cx="9151094" cy="4573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Molecular Dynamics &amp; Quantum Chemistry（８０＋　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Ａｐｐ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）</a:t>
            </a: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超算中心（大学， 研究所， 超算中心）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大学生命科学院，化学， 物理学院（材料科学）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CYR-EM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Relion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 </a:t>
            </a: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冷冻电镜项目（生命科学）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1316037" lvl="3" indent="-285750" eaLnBrk="0" hangingPunct="0">
              <a:spcBef>
                <a:spcPct val="200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1"/>
                </a:solidFill>
                <a:latin typeface="+mn-lt"/>
              </a:rPr>
              <a:t>Oil&amp;Gas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石油勘探（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RTM, FWI)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Lattice-QCD</a:t>
            </a: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基础物理核色动力学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</a:rPr>
              <a:t>Quda</a:t>
            </a: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MILC</a:t>
            </a: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， 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Chroma</a:t>
            </a: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‘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In-house code</a:t>
            </a: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’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自有代码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大学，研究所中有自有代码的老师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大规模计算需求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968375" lvl="2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编程能力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509588" lvl="1" indent="-163513" eaLnBrk="0" hangingPunct="0">
              <a:buClr>
                <a:schemeClr val="tx1"/>
              </a:buClr>
              <a:buFont typeface="Arial" charset="0"/>
              <a:buChar char="–"/>
            </a:pPr>
            <a:endParaRPr lang="en-US" sz="1600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-75501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GPU </a:t>
            </a: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Target HPC Use Cases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0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435601" y="1381289"/>
          <a:ext cx="59436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RTM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549" y="5700158"/>
            <a:ext cx="6295336" cy="4662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E5-2690 v4@2.6GHz,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9.0.103; Dataset: TTI RX 2pass mgpu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linear scaling to scale beyond 1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463955"/>
            <a:ext cx="4033157" cy="419191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RTM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Geoscience (Oil &amp; Gas)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/>
              <a:t>Reverse time migration (RTM) modeling is a critical component in the seismic processing workflow of oil and gas exploration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2017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Batch algorithm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54829" y="2686059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6 CPU Servers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67581" y="2024964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11 CPU Servers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97535" y="1371579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16 CPU Servers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1472" y="128335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311317" y="3944345"/>
            <a:ext cx="633543" cy="1353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3159217" y="3942834"/>
            <a:ext cx="633543" cy="1353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988639" y="3941729"/>
            <a:ext cx="633543" cy="1353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8A5E3D-A7B1-42BA-A70E-90D1C7386925}"/>
              </a:ext>
            </a:extLst>
          </p:cNvPr>
          <p:cNvSpPr/>
          <p:nvPr/>
        </p:nvSpPr>
        <p:spPr>
          <a:xfrm>
            <a:off x="1256775" y="4828218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C12B2-387E-4BE8-933C-2DD39DC140AD}"/>
              </a:ext>
            </a:extLst>
          </p:cNvPr>
          <p:cNvSpPr txBox="1"/>
          <p:nvPr/>
        </p:nvSpPr>
        <p:spPr>
          <a:xfrm>
            <a:off x="4772066" y="409323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4212E-0656-47B3-BA92-36B2A8608D22}"/>
              </a:ext>
            </a:extLst>
          </p:cNvPr>
          <p:cNvSpPr txBox="1"/>
          <p:nvPr/>
        </p:nvSpPr>
        <p:spPr>
          <a:xfrm>
            <a:off x="1141317" y="4913197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5x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8C826-F25F-4F03-AC91-AA4A2A954778}"/>
              </a:ext>
            </a:extLst>
          </p:cNvPr>
          <p:cNvSpPr txBox="1"/>
          <p:nvPr/>
        </p:nvSpPr>
        <p:spPr>
          <a:xfrm>
            <a:off x="2968436" y="4904119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B2709-5FDA-4B37-8551-E09AF832086B}"/>
              </a:ext>
            </a:extLst>
          </p:cNvPr>
          <p:cNvSpPr txBox="1"/>
          <p:nvPr/>
        </p:nvSpPr>
        <p:spPr>
          <a:xfrm>
            <a:off x="4883588" y="4904119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15x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9A66B-4491-4898-97BB-FC9B695C2201}"/>
              </a:ext>
            </a:extLst>
          </p:cNvPr>
          <p:cNvSpPr/>
          <p:nvPr/>
        </p:nvSpPr>
        <p:spPr>
          <a:xfrm>
            <a:off x="140892" y="4831988"/>
            <a:ext cx="1113937" cy="44865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211EC-70FE-47C0-AA64-DA02F33866EB}"/>
              </a:ext>
            </a:extLst>
          </p:cNvPr>
          <p:cNvSpPr txBox="1"/>
          <p:nvPr/>
        </p:nvSpPr>
        <p:spPr>
          <a:xfrm>
            <a:off x="1142687" y="4093146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C46482-AB2C-49A2-B8CF-F98A4AE0EED2}"/>
              </a:ext>
            </a:extLst>
          </p:cNvPr>
          <p:cNvSpPr txBox="1"/>
          <p:nvPr/>
        </p:nvSpPr>
        <p:spPr>
          <a:xfrm>
            <a:off x="2958404" y="4083792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A3ADA-F4DF-4378-9BFF-9CC6531C3DE0}"/>
              </a:ext>
            </a:extLst>
          </p:cNvPr>
          <p:cNvSpPr txBox="1"/>
          <p:nvPr/>
        </p:nvSpPr>
        <p:spPr>
          <a:xfrm>
            <a:off x="5274254" y="323235"/>
            <a:ext cx="1209238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i="1" dirty="0">
                <a:solidFill>
                  <a:schemeClr val="tx1"/>
                </a:solidFill>
              </a:rPr>
              <a:t>Speed-up slight change, rounded up old raw data</a:t>
            </a:r>
          </a:p>
        </p:txBody>
      </p:sp>
    </p:spTree>
    <p:extLst>
      <p:ext uri="{BB962C8B-B14F-4D97-AF65-F5344CB8AC3E}">
        <p14:creationId xmlns:p14="http://schemas.microsoft.com/office/powerpoint/2010/main" val="227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265123" y="1414423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505" y="5118371"/>
            <a:ext cx="3682492" cy="4738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i="1" kern="0" dirty="0">
              <a:solidFill>
                <a:srgbClr val="B3B3B3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SPECFEM3D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6505" y="5700158"/>
            <a:ext cx="6286392" cy="4662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Gold 6140@2.30GHz,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9.0.176; Dataset: four_material_simple_model​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linear scaling to scale beyond 1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868682"/>
            <a:ext cx="4033157" cy="33824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SPECFEM3D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Geoscience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Simulates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Seismic wave propagation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2.0.2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Single-Node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/>
              <a:t>https://geodynamics.org/cig/software/specfem3d_globe/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58182" y="2415609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28 CPU Servers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9021" y="133937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614828" y="4054690"/>
            <a:ext cx="633543" cy="135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75B53F-0D2A-4AB3-94B7-2E34538AACD7}"/>
              </a:ext>
            </a:extLst>
          </p:cNvPr>
          <p:cNvSpPr txBox="1"/>
          <p:nvPr/>
        </p:nvSpPr>
        <p:spPr>
          <a:xfrm>
            <a:off x="4307759" y="143962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54 CPU 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D1419-B8B9-44A3-8E66-B70DAB15407B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EE1658-CC9D-4BD9-9F88-A0E8FDE074DE}"/>
              </a:ext>
            </a:extLst>
          </p:cNvPr>
          <p:cNvSpPr txBox="1"/>
          <p:nvPr/>
        </p:nvSpPr>
        <p:spPr>
          <a:xfrm>
            <a:off x="4168887" y="419304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802A6-2429-4F0D-AAA2-CFA61CD826B1}"/>
              </a:ext>
            </a:extLst>
          </p:cNvPr>
          <p:cNvSpPr txBox="1"/>
          <p:nvPr/>
        </p:nvSpPr>
        <p:spPr>
          <a:xfrm>
            <a:off x="1411153" y="4978682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27x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7D7A0-B36F-45D1-817C-DE4C568420D0}"/>
              </a:ext>
            </a:extLst>
          </p:cNvPr>
          <p:cNvSpPr txBox="1"/>
          <p:nvPr/>
        </p:nvSpPr>
        <p:spPr>
          <a:xfrm>
            <a:off x="4263746" y="4975255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52x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792BFA-7F89-48FE-9C7B-D30789CFBB54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21673-78BC-4912-A03A-6F6994BF577B}"/>
              </a:ext>
            </a:extLst>
          </p:cNvPr>
          <p:cNvSpPr txBox="1"/>
          <p:nvPr/>
        </p:nvSpPr>
        <p:spPr>
          <a:xfrm>
            <a:off x="1411154" y="4215612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E2D90F-53A8-4235-98E8-97A30ABA8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332473" y="4057437"/>
            <a:ext cx="633543" cy="1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endParaRPr lang="en-US" sz="4600" b="1" kern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0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/>
          </p:nvPr>
        </p:nvGraphicFramePr>
        <p:xfrm>
          <a:off x="238124" y="1529044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SIMULIA Abaqus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0" y="5581269"/>
            <a:ext cx="6411367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CPU Server: Dual Xeon E5-2690 v4@2.6GHz, 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chemeClr val="bg1"/>
                </a:solidFill>
              </a:rPr>
              <a:t>CUDA Version: CUDA </a:t>
            </a:r>
            <a:r>
              <a:rPr lang="en-US" sz="900" dirty="0">
                <a:solidFill>
                  <a:schemeClr val="bg1"/>
                </a:solidFill>
              </a:rPr>
              <a:t>7.5</a:t>
            </a:r>
            <a:r>
              <a:rPr lang="pt-BR" sz="900" dirty="0">
                <a:solidFill>
                  <a:schemeClr val="bg1"/>
                </a:solidFill>
              </a:rPr>
              <a:t>; Dataset: LS-EPP-Combined-WC-Mkl (RR)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280057"/>
            <a:ext cx="4033157" cy="42257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SIMULIA Abaqus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Engineering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Simulation tool for analysis of structures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2017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Direct Sparse Solver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AMS Eigen Solver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Steady-state Dynamics Solver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dirty="0">
                <a:solidFill>
                  <a:srgbClr val="FFFFFF"/>
                </a:solidFill>
              </a:rPr>
              <a:t>http://www.nvidia.com/simulia-abaqus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27518" y="140593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300081" y="4233839"/>
            <a:ext cx="633543" cy="13532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525398" y="4211254"/>
            <a:ext cx="633543" cy="13532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208622" y="169710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4 CPU Servers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20347" y="2203854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 3 CPU Servers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C721A-5F7D-44C7-87A2-0179F8D39CA2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7F352-79B7-48F6-93D1-3BF7A68D6845}"/>
              </a:ext>
            </a:extLst>
          </p:cNvPr>
          <p:cNvSpPr txBox="1"/>
          <p:nvPr/>
        </p:nvSpPr>
        <p:spPr>
          <a:xfrm>
            <a:off x="1282757" y="4987637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2.2x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7DCA2-BFB1-41AB-B45F-1D445C65BB80}"/>
              </a:ext>
            </a:extLst>
          </p:cNvPr>
          <p:cNvSpPr txBox="1"/>
          <p:nvPr/>
        </p:nvSpPr>
        <p:spPr>
          <a:xfrm>
            <a:off x="4123723" y="4996046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2.4x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4A3747-E2D0-4E1A-967E-B3DB16B88CA0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144ED-21CF-4111-8964-83093897C5FB}"/>
              </a:ext>
            </a:extLst>
          </p:cNvPr>
          <p:cNvSpPr txBox="1"/>
          <p:nvPr/>
        </p:nvSpPr>
        <p:spPr>
          <a:xfrm>
            <a:off x="1331740" y="4383224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GPU’s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72400C-96EB-4143-B989-3FEAEB4C8AB6}"/>
              </a:ext>
            </a:extLst>
          </p:cNvPr>
          <p:cNvSpPr txBox="1"/>
          <p:nvPr/>
        </p:nvSpPr>
        <p:spPr>
          <a:xfrm>
            <a:off x="4113761" y="4383224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GPU’s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379E77-5716-46FC-969F-BCEB6918D654}"/>
              </a:ext>
            </a:extLst>
          </p:cNvPr>
          <p:cNvSpPr txBox="1"/>
          <p:nvPr/>
        </p:nvSpPr>
        <p:spPr>
          <a:xfrm>
            <a:off x="5385658" y="1195400"/>
            <a:ext cx="1209238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i="1" dirty="0">
                <a:solidFill>
                  <a:schemeClr val="tx1"/>
                </a:solidFill>
              </a:rPr>
              <a:t>Speed-up slight change, rounded up old raw data</a:t>
            </a:r>
          </a:p>
        </p:txBody>
      </p:sp>
    </p:spTree>
    <p:extLst>
      <p:ext uri="{BB962C8B-B14F-4D97-AF65-F5344CB8AC3E}">
        <p14:creationId xmlns:p14="http://schemas.microsoft.com/office/powerpoint/2010/main" val="27015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>
            <a:graphicFrameLocks/>
          </p:cNvGraphicFramePr>
          <p:nvPr>
            <p:extLst/>
          </p:nvPr>
        </p:nvGraphicFramePr>
        <p:xfrm>
          <a:off x="238124" y="1529044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ANSYS Fluent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0" y="5572923"/>
            <a:ext cx="6411367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CPU Server: Dual Xeon E5-2690 v4@2.6GHz, 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chemeClr val="bg1"/>
                </a:solidFill>
              </a:rPr>
              <a:t>CUDA Version: CUDA </a:t>
            </a:r>
            <a:r>
              <a:rPr lang="en-US" sz="900" dirty="0">
                <a:solidFill>
                  <a:schemeClr val="bg1"/>
                </a:solidFill>
              </a:rPr>
              <a:t>6.0</a:t>
            </a:r>
            <a:r>
              <a:rPr lang="pt-BR" sz="900" dirty="0">
                <a:solidFill>
                  <a:schemeClr val="bg1"/>
                </a:solidFill>
              </a:rPr>
              <a:t>; Dataset: Water Jacket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290829"/>
            <a:ext cx="4033157" cy="42042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ANSYS Fluent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Engineering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General purpose software for the simulation of fluid dynamics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18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Pressure-based Coupled Solver and Radiation Heat Transfer</a:t>
            </a:r>
          </a:p>
          <a:p>
            <a:pPr defTabSz="761910" fontAlgn="auto">
              <a:spcBef>
                <a:spcPts val="0"/>
              </a:spcBef>
              <a:spcAft>
                <a:spcPts val="0"/>
              </a:spcAft>
              <a:tabLst>
                <a:tab pos="690563" algn="l"/>
              </a:tabLst>
              <a:defRPr/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u="sng" dirty="0">
                <a:solidFill>
                  <a:srgbClr val="FFFFFF"/>
                </a:solidFill>
              </a:rPr>
              <a:t>http://www.nvidia.com/ansys-fluent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27518" y="140593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552686" y="4192030"/>
            <a:ext cx="623248" cy="133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7D93B-7746-4287-8FD0-9CFA3477A323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3FC59-AC6A-4B17-B9A3-5C0A2C66A796}"/>
              </a:ext>
            </a:extLst>
          </p:cNvPr>
          <p:cNvSpPr txBox="1"/>
          <p:nvPr/>
        </p:nvSpPr>
        <p:spPr>
          <a:xfrm>
            <a:off x="1357658" y="4996715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65A53-1B9B-4A0C-92A1-4F7E1ED2D907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28B83-041D-4821-8933-627F7FC78AAB}"/>
              </a:ext>
            </a:extLst>
          </p:cNvPr>
          <p:cNvSpPr txBox="1"/>
          <p:nvPr/>
        </p:nvSpPr>
        <p:spPr>
          <a:xfrm>
            <a:off x="1347626" y="4325154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3468A-DD1C-49CB-B92C-38CF9409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275292" y="4192030"/>
            <a:ext cx="623248" cy="133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8BBC9F-5276-42C0-A881-13E55C2F4E4E}"/>
              </a:ext>
            </a:extLst>
          </p:cNvPr>
          <p:cNvSpPr txBox="1"/>
          <p:nvPr/>
        </p:nvSpPr>
        <p:spPr>
          <a:xfrm>
            <a:off x="4081940" y="4325154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32DFE-59FE-47AF-8FA6-10BD8D67928B}"/>
              </a:ext>
            </a:extLst>
          </p:cNvPr>
          <p:cNvSpPr txBox="1"/>
          <p:nvPr/>
        </p:nvSpPr>
        <p:spPr>
          <a:xfrm>
            <a:off x="4186832" y="4996715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3x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85C60D-20D1-8140-B5F5-850FD5180647}"/>
              </a:ext>
            </a:extLst>
          </p:cNvPr>
          <p:cNvSpPr txBox="1"/>
          <p:nvPr/>
        </p:nvSpPr>
        <p:spPr>
          <a:xfrm>
            <a:off x="4208622" y="1697102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4 CPU Servers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9CF55-CE83-8746-9903-B17DCCFEAE74}"/>
              </a:ext>
            </a:extLst>
          </p:cNvPr>
          <p:cNvSpPr txBox="1"/>
          <p:nvPr/>
        </p:nvSpPr>
        <p:spPr>
          <a:xfrm>
            <a:off x="1420347" y="2203854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 3 CPU Servers</a:t>
            </a:r>
          </a:p>
        </p:txBody>
      </p:sp>
    </p:spTree>
    <p:extLst>
      <p:ext uri="{BB962C8B-B14F-4D97-AF65-F5344CB8AC3E}">
        <p14:creationId xmlns:p14="http://schemas.microsoft.com/office/powerpoint/2010/main" val="17941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13" y="2781402"/>
            <a:ext cx="8313420" cy="609397"/>
          </a:xfrm>
        </p:spPr>
        <p:txBody>
          <a:bodyPr/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Computational finance</a:t>
            </a:r>
          </a:p>
        </p:txBody>
      </p:sp>
    </p:spTree>
    <p:extLst>
      <p:ext uri="{BB962C8B-B14F-4D97-AF65-F5344CB8AC3E}">
        <p14:creationId xmlns:p14="http://schemas.microsoft.com/office/powerpoint/2010/main" val="41805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379286"/>
            <a:ext cx="4033157" cy="45735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STAC-A2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Computational Finance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Financial risk management benchmark created by leading global banks working with the Securities Technology Analysis Center (STAC) used to assess financial compute solutions.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STAC-A2 (Beta 2)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 fontAlgn="auto"/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Full framework accelerated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u="sng" dirty="0" err="1">
                <a:solidFill>
                  <a:srgbClr val="FFFFFF"/>
                </a:solidFill>
              </a:rPr>
              <a:t>www.STACresearch.com</a:t>
            </a:r>
            <a:r>
              <a:rPr lang="en-US" sz="1400" u="sng" dirty="0">
                <a:solidFill>
                  <a:srgbClr val="FFFFFF"/>
                </a:solidFill>
              </a:rPr>
              <a:t>/</a:t>
            </a:r>
            <a:r>
              <a:rPr lang="en-US" sz="1400" u="sng" dirty="0" err="1">
                <a:solidFill>
                  <a:srgbClr val="FFFFFF"/>
                </a:solidFill>
              </a:rPr>
              <a:t>nvidia</a:t>
            </a:r>
            <a:endParaRPr lang="en-US" sz="1400" u="sng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40721" y="419474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STAC-A2 Benchmark Performance Results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8 x V100 GPU Server vs Dual Skylake Platinum 8180 Sever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30996" y="1103347"/>
          <a:ext cx="6352069" cy="4068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41929" y="2031338"/>
            <a:ext cx="676788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8.9x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373891"/>
            <a:ext cx="6534075" cy="8402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System Configuration: GPU Server SUT ID: NVDA171020 | STAC-A2 Pack for CUDA (Rev D) | GPU Server: 8 x NVIDIA Tesla V100 (Volta) GPU,2 x Intel® Xeon E5-2680 v4 @ 2.4 GHz | CUDA Version 9.0 | Compared to: CPU Server SUT ID: INTC170920, | STAC-A2 Pack for Intel Composer XE (Rev K) | 2 x 28-Core Intel Xeon Platinum 8180 @ 2.5GHz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“Throughput” is STAC-A2.</a:t>
            </a:r>
            <a:r>
              <a:rPr lang="el-GR" sz="900" dirty="0">
                <a:solidFill>
                  <a:schemeClr val="bg1"/>
                </a:solidFill>
              </a:rPr>
              <a:t>β2.</a:t>
            </a:r>
            <a:r>
              <a:rPr lang="en-US" sz="900" dirty="0">
                <a:solidFill>
                  <a:schemeClr val="bg1"/>
                </a:solidFill>
              </a:rPr>
              <a:t>HPORTFOLIO.SPEED, “Latency”  is STAC-A2.</a:t>
            </a:r>
            <a:r>
              <a:rPr lang="el-GR" sz="900" dirty="0">
                <a:solidFill>
                  <a:schemeClr val="bg1"/>
                </a:solidFill>
              </a:rPr>
              <a:t>β2.</a:t>
            </a:r>
            <a:r>
              <a:rPr lang="en-US" sz="900" dirty="0">
                <a:solidFill>
                  <a:schemeClr val="bg1"/>
                </a:solidFill>
              </a:rPr>
              <a:t>GREEKS.WARM, and “Energy Efficiency” is STAC-A2.</a:t>
            </a:r>
            <a:r>
              <a:rPr lang="el-GR" sz="900" dirty="0">
                <a:solidFill>
                  <a:schemeClr val="bg1"/>
                </a:solidFill>
              </a:rPr>
              <a:t>β2.</a:t>
            </a:r>
            <a:r>
              <a:rPr lang="en-US" sz="900" dirty="0">
                <a:solidFill>
                  <a:schemeClr val="bg1"/>
                </a:solidFill>
              </a:rPr>
              <a:t>ENERG_EFF.|“STAC” and all STAC names are trademarks or registered trademarks of the Securities Technology Analysis Center, LLC.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1049F-15DE-2D4C-9758-7C16F057B482}"/>
              </a:ext>
            </a:extLst>
          </p:cNvPr>
          <p:cNvSpPr txBox="1"/>
          <p:nvPr/>
        </p:nvSpPr>
        <p:spPr>
          <a:xfrm>
            <a:off x="3208618" y="2859300"/>
            <a:ext cx="676788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6.2x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1C53D-6268-F34A-9B98-1631CBAD8789}"/>
              </a:ext>
            </a:extLst>
          </p:cNvPr>
          <p:cNvSpPr txBox="1"/>
          <p:nvPr/>
        </p:nvSpPr>
        <p:spPr>
          <a:xfrm>
            <a:off x="5080015" y="3880716"/>
            <a:ext cx="676788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2.9x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CF6A2-C124-BF44-A9BB-2AF971924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350" y="398624"/>
            <a:ext cx="2168246" cy="5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13" y="2781402"/>
            <a:ext cx="8313420" cy="609397"/>
          </a:xfrm>
        </p:spPr>
        <p:txBody>
          <a:bodyPr/>
          <a:lstStyle/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18844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/>
          <p:cNvGraphicFramePr>
            <a:graphicFrameLocks/>
          </p:cNvGraphicFramePr>
          <p:nvPr>
            <p:extLst/>
          </p:nvPr>
        </p:nvGraphicFramePr>
        <p:xfrm>
          <a:off x="436323" y="1487234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505" y="5163713"/>
            <a:ext cx="3682492" cy="4738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i="1" kern="0" dirty="0">
              <a:solidFill>
                <a:srgbClr val="B3B3B3">
                  <a:lumMod val="50000"/>
                </a:srgbClr>
              </a:solidFill>
              <a:latin typeface="Trebuchet M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HPCG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Broadwell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6505" y="5581269"/>
            <a:ext cx="6325593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E5-2690 v4@2.6GHz,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9.0.103; Dataset: 256x256x256 local size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93" y="1491656"/>
            <a:ext cx="4033157" cy="413651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HPCG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Benchmark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Exercises computational and data access patterns that closely match a broad set of important HPC applications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3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All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	</a:t>
            </a:r>
          </a:p>
          <a:p>
            <a:pPr>
              <a:lnSpc>
                <a:spcPct val="90000"/>
              </a:lnSpc>
            </a:pPr>
            <a:r>
              <a:rPr lang="en-US" sz="1400" u="sng" dirty="0">
                <a:solidFill>
                  <a:srgbClr val="FFFFFF"/>
                </a:solidFill>
              </a:rPr>
              <a:t>http://www.hpcg-benchmark.org/index.html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26273" y="3016434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19 CPU Servers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12426" y="2237613"/>
            <a:ext cx="843643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36 CPU Servers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39789" y="1313903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66 CPU Servers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0169" y="1336077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402473" y="4153053"/>
            <a:ext cx="633543" cy="1353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3212005" y="4153053"/>
            <a:ext cx="633543" cy="1353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5000277" y="4153053"/>
            <a:ext cx="633543" cy="13532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0E6527-FAB7-439D-BEA6-0B0B0D29512E}"/>
              </a:ext>
            </a:extLst>
          </p:cNvPr>
          <p:cNvSpPr/>
          <p:nvPr/>
        </p:nvSpPr>
        <p:spPr>
          <a:xfrm>
            <a:off x="126354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584A8D-D7C2-42C8-AB74-A84032A8018D}"/>
              </a:ext>
            </a:extLst>
          </p:cNvPr>
          <p:cNvSpPr txBox="1"/>
          <p:nvPr/>
        </p:nvSpPr>
        <p:spPr>
          <a:xfrm>
            <a:off x="4789361" y="4308807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8x V100 GPUs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35E3A-CDB6-4792-9FB7-C5F2F88F24C4}"/>
              </a:ext>
            </a:extLst>
          </p:cNvPr>
          <p:cNvSpPr txBox="1"/>
          <p:nvPr/>
        </p:nvSpPr>
        <p:spPr>
          <a:xfrm>
            <a:off x="1102837" y="4987637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18x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5F57D-BAA1-4368-B62F-5AC13BF7D8BA}"/>
              </a:ext>
            </a:extLst>
          </p:cNvPr>
          <p:cNvSpPr txBox="1"/>
          <p:nvPr/>
        </p:nvSpPr>
        <p:spPr>
          <a:xfrm>
            <a:off x="2979135" y="4998858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36x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5C26A-91D8-4A31-8E60-97F71CB87A53}"/>
              </a:ext>
            </a:extLst>
          </p:cNvPr>
          <p:cNvSpPr txBox="1"/>
          <p:nvPr/>
        </p:nvSpPr>
        <p:spPr>
          <a:xfrm>
            <a:off x="4951791" y="4981886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65x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BE1373-49EC-4AAC-B6E2-D531D84A08FF}"/>
              </a:ext>
            </a:extLst>
          </p:cNvPr>
          <p:cNvSpPr/>
          <p:nvPr/>
        </p:nvSpPr>
        <p:spPr>
          <a:xfrm>
            <a:off x="147659" y="4915506"/>
            <a:ext cx="1113937" cy="44865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AC553-19CC-4AC4-B979-A84ECF45D6B5}"/>
              </a:ext>
            </a:extLst>
          </p:cNvPr>
          <p:cNvSpPr txBox="1"/>
          <p:nvPr/>
        </p:nvSpPr>
        <p:spPr>
          <a:xfrm>
            <a:off x="1157927" y="4299453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629D86-2F3F-486D-99B9-6A02B4C589DF}"/>
              </a:ext>
            </a:extLst>
          </p:cNvPr>
          <p:cNvSpPr txBox="1"/>
          <p:nvPr/>
        </p:nvSpPr>
        <p:spPr>
          <a:xfrm>
            <a:off x="3032806" y="430736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</p:spTree>
    <p:extLst>
      <p:ext uri="{BB962C8B-B14F-4D97-AF65-F5344CB8AC3E}">
        <p14:creationId xmlns:p14="http://schemas.microsoft.com/office/powerpoint/2010/main" val="27743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403860" y="1384437"/>
          <a:ext cx="5943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7D64D03-E56F-4A49-A2CB-05694942B384}"/>
              </a:ext>
            </a:extLst>
          </p:cNvPr>
          <p:cNvSpPr/>
          <p:nvPr/>
        </p:nvSpPr>
        <p:spPr>
          <a:xfrm>
            <a:off x="6587783" y="-5761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80712" y="616160"/>
            <a:ext cx="6443557" cy="56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/>
            <a:r>
              <a:rPr lang="en-US" sz="2400" dirty="0" err="1">
                <a:solidFill>
                  <a:srgbClr val="000000"/>
                </a:solidFill>
              </a:rPr>
              <a:t>Linpack</a:t>
            </a:r>
            <a:r>
              <a:rPr lang="en-US" sz="2400" dirty="0">
                <a:solidFill>
                  <a:srgbClr val="000000"/>
                </a:solidFill>
              </a:rPr>
              <a:t> Performance Equivalency</a:t>
            </a:r>
          </a:p>
          <a:p>
            <a:pPr algn="l"/>
            <a:r>
              <a:rPr lang="en-US" sz="1200" b="0" dirty="0">
                <a:solidFill>
                  <a:srgbClr val="000000"/>
                </a:solidFill>
              </a:rPr>
              <a:t>Single GPU Server vs Multiple S Skylake CPU-Only Servers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581269"/>
            <a:ext cx="6556786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000000"/>
                </a:solidFill>
              </a:rPr>
              <a:t>CPU Server: </a:t>
            </a:r>
            <a:r>
              <a:rPr lang="en-US" sz="900" dirty="0">
                <a:solidFill>
                  <a:schemeClr val="bg1"/>
                </a:solidFill>
              </a:rPr>
              <a:t>Dual </a:t>
            </a:r>
            <a:r>
              <a:rPr lang="en-US" sz="900" dirty="0">
                <a:solidFill>
                  <a:srgbClr val="000000"/>
                </a:solidFill>
              </a:rPr>
              <a:t>Xeon Gold 6140@2.30GHz, </a:t>
            </a:r>
            <a:r>
              <a:rPr lang="en-US" sz="900" dirty="0">
                <a:solidFill>
                  <a:schemeClr val="bg1"/>
                </a:solidFill>
              </a:rPr>
              <a:t>GPU Servers: same CPU server w/ V100 </a:t>
            </a:r>
            <a:r>
              <a:rPr lang="en-US" sz="900" dirty="0" err="1">
                <a:solidFill>
                  <a:schemeClr val="bg1"/>
                </a:solidFill>
              </a:rPr>
              <a:t>PCIe</a:t>
            </a:r>
            <a:endParaRPr lang="en-US" sz="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900" dirty="0">
                <a:solidFill>
                  <a:srgbClr val="000000"/>
                </a:solidFill>
              </a:rPr>
              <a:t>CUDA Version: CUDA 9.0.103; Dataset: HPL.dat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To arrive at CPU node equivalence, we use measured benchmark with up to 8 CPU nodes. Then we use linear scaling to scale beyond 8 nodes.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5120" y="1828800"/>
            <a:ext cx="4033157" cy="3748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1"/>
                </a:solidFill>
              </a:rPr>
              <a:t>Linpack</a:t>
            </a:r>
            <a:endParaRPr lang="en-US" sz="3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Benchmark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Measures floating point computing power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VERSION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2.1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ACCELERATED FEATURES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All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SCALABILITY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Multi-GPU and Multi-Node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latin typeface="Trebuchet MS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MORE INFORMATION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https://www.top500.org/project/</a:t>
            </a:r>
            <a:r>
              <a:rPr lang="en-US" sz="1400" b="1" dirty="0"/>
              <a:t>linpack</a:t>
            </a:r>
            <a:r>
              <a:rPr lang="en-US" sz="1400" dirty="0"/>
              <a:t>/</a:t>
            </a:r>
            <a:endParaRPr lang="en-US" sz="1400" u="sng" dirty="0"/>
          </a:p>
        </p:txBody>
      </p:sp>
      <p:sp>
        <p:nvSpPr>
          <p:cNvPr id="57" name="TextBox 56"/>
          <p:cNvSpPr txBox="1"/>
          <p:nvPr/>
        </p:nvSpPr>
        <p:spPr>
          <a:xfrm>
            <a:off x="1699138" y="2331305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6 CPU Servers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0712" y="1273274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>
                <a:solidFill>
                  <a:schemeClr val="bg1"/>
                </a:solidFill>
              </a:rPr>
              <a:t># of CPU Only Servers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1777948" y="4036885"/>
            <a:ext cx="633543" cy="135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293086-4446-44F8-9A18-6D6F4E0D5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6" t="52669" r="26703" b="35956"/>
          <a:stretch/>
        </p:blipFill>
        <p:spPr>
          <a:xfrm>
            <a:off x="4505621" y="4036884"/>
            <a:ext cx="633543" cy="135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9B3EB-0D12-4828-B8B8-F3E4669FD37B}"/>
              </a:ext>
            </a:extLst>
          </p:cNvPr>
          <p:cNvSpPr txBox="1"/>
          <p:nvPr/>
        </p:nvSpPr>
        <p:spPr>
          <a:xfrm>
            <a:off x="4415034" y="1325201"/>
            <a:ext cx="84364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11 CPU 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72E4C-8D60-470D-967E-456A3D99B28C}"/>
              </a:ext>
            </a:extLst>
          </p:cNvPr>
          <p:cNvSpPr/>
          <p:nvPr/>
        </p:nvSpPr>
        <p:spPr>
          <a:xfrm>
            <a:off x="1248302" y="4911736"/>
            <a:ext cx="4686974" cy="469146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100000">
                <a:schemeClr val="tx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F3AA0-DD97-4BB2-95B3-8086EDE7E3B3}"/>
              </a:ext>
            </a:extLst>
          </p:cNvPr>
          <p:cNvSpPr txBox="1"/>
          <p:nvPr/>
        </p:nvSpPr>
        <p:spPr>
          <a:xfrm>
            <a:off x="1087597" y="4987637"/>
            <a:ext cx="10333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9x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63843-1BEC-437B-A4C6-2B8BA2C39C33}"/>
              </a:ext>
            </a:extLst>
          </p:cNvPr>
          <p:cNvSpPr txBox="1"/>
          <p:nvPr/>
        </p:nvSpPr>
        <p:spPr>
          <a:xfrm>
            <a:off x="2963895" y="4998858"/>
            <a:ext cx="1013298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18x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7FE2B-0F89-4A02-8DC1-032BC0FC428B}"/>
              </a:ext>
            </a:extLst>
          </p:cNvPr>
          <p:cNvSpPr txBox="1"/>
          <p:nvPr/>
        </p:nvSpPr>
        <p:spPr>
          <a:xfrm>
            <a:off x="4936551" y="4981886"/>
            <a:ext cx="84364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bg1"/>
                </a:solidFill>
              </a:rPr>
              <a:t>22x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17A80-A320-4435-ACD0-E52F1653DA77}"/>
              </a:ext>
            </a:extLst>
          </p:cNvPr>
          <p:cNvSpPr/>
          <p:nvPr/>
        </p:nvSpPr>
        <p:spPr>
          <a:xfrm>
            <a:off x="132419" y="4915506"/>
            <a:ext cx="1113937" cy="448651"/>
          </a:xfrm>
          <a:prstGeom prst="rect">
            <a:avLst/>
          </a:prstGeom>
          <a:solidFill>
            <a:schemeClr val="accent1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Speed up vs CPU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92969-5256-4CD2-9433-2FB3CEF615C2}"/>
              </a:ext>
            </a:extLst>
          </p:cNvPr>
          <p:cNvSpPr txBox="1"/>
          <p:nvPr/>
        </p:nvSpPr>
        <p:spPr>
          <a:xfrm>
            <a:off x="1581869" y="4200568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2x V100 GPUs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4C3F0-8D2F-4188-9207-7CDDC8056B19}"/>
              </a:ext>
            </a:extLst>
          </p:cNvPr>
          <p:cNvSpPr txBox="1"/>
          <p:nvPr/>
        </p:nvSpPr>
        <p:spPr>
          <a:xfrm>
            <a:off x="4346377" y="4200111"/>
            <a:ext cx="1033363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1 server </a:t>
            </a:r>
          </a:p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schemeClr val="bg1"/>
                </a:solidFill>
              </a:rPr>
              <a:t>4x V100 GPUs</a:t>
            </a:r>
          </a:p>
        </p:txBody>
      </p:sp>
    </p:spTree>
    <p:extLst>
      <p:ext uri="{BB962C8B-B14F-4D97-AF65-F5344CB8AC3E}">
        <p14:creationId xmlns:p14="http://schemas.microsoft.com/office/powerpoint/2010/main" val="30193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sell: TESLA V100 32GB &amp; 16GB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D4B0E6B-2CFF-0E4D-A911-7760D11695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348" y="1790627"/>
          <a:ext cx="9976105" cy="3243345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3159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2038">
                  <a:extLst>
                    <a:ext uri="{9D8B030D-6E8A-4147-A177-3AD203B41FA5}">
                      <a16:colId xmlns:a16="http://schemas.microsoft.com/office/drawing/2014/main" val="3813408386"/>
                    </a:ext>
                  </a:extLst>
                </a:gridCol>
                <a:gridCol w="2633540">
                  <a:extLst>
                    <a:ext uri="{9D8B030D-6E8A-4147-A177-3AD203B41FA5}">
                      <a16:colId xmlns:a16="http://schemas.microsoft.com/office/drawing/2014/main" val="3040690404"/>
                    </a:ext>
                  </a:extLst>
                </a:gridCol>
              </a:tblGrid>
              <a:tr h="62408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Application</a:t>
                      </a:r>
                    </a:p>
                  </a:txBody>
                  <a:tcPr marL="182880" anchor="ctr">
                    <a:lnT w="12700" cap="flat" cmpd="sng" algn="ctr">
                      <a:solidFill>
                        <a:srgbClr val="76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</a:rPr>
                        <a:t>Today’s Products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76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</a:rPr>
                        <a:t>New Deployments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76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effectLst/>
                        </a:rPr>
                        <a:t>Benefits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76B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17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DL Training</a:t>
                      </a:r>
                    </a:p>
                  </a:txBody>
                  <a:tcPr marL="18288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P100, </a:t>
                      </a:r>
                    </a:p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P40, </a:t>
                      </a:r>
                    </a:p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V100 16GB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V100 32GB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Faster Result with Larger More Complex Models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1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Memory-Constrained HPC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1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4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Seismic, Graphs, CFD, Physics, Climate, Signal Processing, Finance)</a:t>
                      </a:r>
                      <a:endParaRPr lang="en-US" sz="1400" b="1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18288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K80,</a:t>
                      </a:r>
                    </a:p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P100, </a:t>
                      </a:r>
                    </a:p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V100 16GB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V100 32GB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Faster Results with Large Datasets</a:t>
                      </a: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43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Compute-Bound HPC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(Life Science, Molecular Dynamics)</a:t>
                      </a:r>
                    </a:p>
                  </a:txBody>
                  <a:tcPr marL="18288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K80,</a:t>
                      </a:r>
                    </a:p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P100, </a:t>
                      </a:r>
                    </a:p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V100 16GB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V100 16GB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Higher TCO</a:t>
                      </a:r>
                    </a:p>
                  </a:txBody>
                  <a:tcPr marL="0" marR="0" marT="41148" marB="41148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0"/>
            <a:ext cx="3297382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" y="2505294"/>
            <a:ext cx="3297381" cy="9787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Call for Actions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960" y="1377404"/>
            <a:ext cx="7046629" cy="378565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Dig out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the application list for what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is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running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on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your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customer’s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HPC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cluster.</a:t>
            </a:r>
          </a:p>
          <a:p>
            <a:pPr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Find the open/commercial application in NVIDIA App Catalog.</a:t>
            </a:r>
          </a:p>
          <a:p>
            <a:pPr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For in-house application, influence the customer to try GPU technology by using </a:t>
            </a:r>
            <a:r>
              <a:rPr lang="en-US" sz="2000" dirty="0" err="1">
                <a:solidFill>
                  <a:srgbClr val="000000"/>
                </a:solidFill>
              </a:rPr>
              <a:t>OpenACC</a:t>
            </a:r>
            <a:r>
              <a:rPr lang="en-US" sz="2000" dirty="0">
                <a:solidFill>
                  <a:srgbClr val="000000"/>
                </a:solidFill>
                <a:latin typeface="Trebuchet MS"/>
              </a:rPr>
              <a:t>, it is simple, portable and powerful.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000000"/>
              </a:solidFill>
              <a:latin typeface="Trebuchet M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8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810606" y="584775"/>
            <a:ext cx="9136583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HPC Sales IBD </a:t>
            </a:r>
          </a:p>
          <a:p>
            <a:pPr marL="919163" lvl="2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HER: 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David Yuan &lt;dayuan@nvidia.com&gt;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Charlie Liu &lt;charliel@nvidia.com&gt;</a:t>
            </a:r>
          </a:p>
          <a:p>
            <a:pPr marL="919163" lvl="2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O&amp;G, CAS, Weather and </a:t>
            </a:r>
            <a:r>
              <a:rPr lang="en-US" sz="2000" b="1" dirty="0" err="1">
                <a:solidFill>
                  <a:srgbClr val="002060"/>
                </a:solidFill>
                <a:latin typeface="Trebuchet MS" pitchFamily="34" charset="0"/>
              </a:rPr>
              <a:t>Supercompute</a:t>
            </a: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: 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Jason Guo &lt;jasong@nvidia.com&gt;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HPC Solution Architect: 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nn-NO" sz="2000" b="1" dirty="0">
                <a:solidFill>
                  <a:srgbClr val="002060"/>
                </a:solidFill>
                <a:latin typeface="Trebuchet MS" pitchFamily="34" charset="0"/>
              </a:rPr>
              <a:t>Cheng Yi &lt;chengyi@nvidia.com&gt;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nn-NO" sz="2000" b="1" dirty="0">
                <a:solidFill>
                  <a:srgbClr val="002060"/>
                </a:solidFill>
                <a:latin typeface="Trebuchet MS" pitchFamily="34" charset="0"/>
              </a:rPr>
              <a:t>Qingping Fu &lt;qfu@nvidia.com&gt;</a:t>
            </a:r>
          </a:p>
          <a:p>
            <a:pPr marL="1376363" lvl="3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nn-NO" sz="2000" b="1" dirty="0">
                <a:solidFill>
                  <a:srgbClr val="002060"/>
                </a:solidFill>
                <a:latin typeface="Trebuchet MS" pitchFamily="34" charset="0"/>
              </a:rPr>
              <a:t>Tao Zhao &lt;tazhao@nvidia.com&gt;</a:t>
            </a: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HPC Application DevRel:  </a:t>
            </a:r>
          </a:p>
          <a:p>
            <a:pPr marL="919163" lvl="2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it-IT" sz="2000" b="1" dirty="0">
                <a:solidFill>
                  <a:srgbClr val="002060"/>
                </a:solidFill>
                <a:latin typeface="Trebuchet MS" pitchFamily="34" charset="0"/>
              </a:rPr>
              <a:t>Shun Li &lt;</a:t>
            </a:r>
            <a:r>
              <a:rPr lang="it-IT" sz="2000" b="1" dirty="0">
                <a:solidFill>
                  <a:srgbClr val="002060"/>
                </a:solidFill>
                <a:latin typeface="Trebuchet MS" pitchFamily="34" charset="0"/>
                <a:hlinkClick r:id="rId3"/>
              </a:rPr>
              <a:t>shunl@nvidia.com</a:t>
            </a:r>
            <a:r>
              <a:rPr lang="it-IT" sz="2000" b="1" dirty="0">
                <a:solidFill>
                  <a:srgbClr val="002060"/>
                </a:solidFill>
                <a:latin typeface="Trebuchet MS" pitchFamily="34" charset="0"/>
              </a:rPr>
              <a:t>&gt;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 err="1">
                <a:solidFill>
                  <a:srgbClr val="002060"/>
                </a:solidFill>
                <a:latin typeface="Trebuchet MS" pitchFamily="34" charset="0"/>
              </a:rPr>
              <a:t>DevTech</a:t>
            </a: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919163" lvl="2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rebuchet MS" pitchFamily="34" charset="0"/>
              </a:rPr>
              <a:t>…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0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NVIDIA China HPC Contacts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454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5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382"/>
            <a:r>
              <a:rPr lang="en-US" sz="3200" dirty="0">
                <a:solidFill>
                  <a:srgbClr val="000000"/>
                </a:solidFill>
              </a:rPr>
              <a:t>Value to use GPU in HPC</a:t>
            </a:r>
            <a:endParaRPr lang="en-US" sz="3200" kern="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9BA32B-8AC0-407B-9CC2-D36204559166}"/>
              </a:ext>
            </a:extLst>
          </p:cNvPr>
          <p:cNvGrpSpPr/>
          <p:nvPr/>
        </p:nvGrpSpPr>
        <p:grpSpPr>
          <a:xfrm>
            <a:off x="6119739" y="2095951"/>
            <a:ext cx="4384850" cy="3621202"/>
            <a:chOff x="6119739" y="2095950"/>
            <a:chExt cx="4384850" cy="36212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7AFFDD-83BC-4A21-97E8-C5142BDCFB92}"/>
                </a:ext>
              </a:extLst>
            </p:cNvPr>
            <p:cNvSpPr/>
            <p:nvPr/>
          </p:nvSpPr>
          <p:spPr>
            <a:xfrm>
              <a:off x="6119739" y="4958969"/>
              <a:ext cx="4380019" cy="75818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96"/>
              <a:endParaRPr lang="en-US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24145" y="5064440"/>
              <a:ext cx="3452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96"/>
              <a:r>
                <a:rPr lang="en-US" sz="1400" b="1" dirty="0">
                  <a:solidFill>
                    <a:srgbClr val="000000"/>
                  </a:solidFill>
                  <a:latin typeface="Trebuchet MS" panose="020B0603020202020204" pitchFamily="34" charset="0"/>
                </a:rPr>
                <a:t>8 Accelerated Servers w/4 V100 GPUs</a:t>
              </a:r>
            </a:p>
            <a:p>
              <a:pPr algn="ctr" defTabSz="457196"/>
              <a:r>
                <a:rPr lang="en-US" sz="1400" b="1" dirty="0">
                  <a:solidFill>
                    <a:srgbClr val="FFFFFF"/>
                  </a:solidFill>
                  <a:latin typeface="Trebuchet MS" panose="020B0603020202020204" pitchFamily="34" charset="0"/>
                </a:rPr>
                <a:t>13 KWatts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4A845D8-8BC5-428F-9AFB-0372AEDB2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24570" y="2111394"/>
              <a:ext cx="4380019" cy="28087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32EC0-4737-4BC8-A118-8F3F7CF08B88}"/>
                </a:ext>
              </a:extLst>
            </p:cNvPr>
            <p:cNvSpPr/>
            <p:nvPr/>
          </p:nvSpPr>
          <p:spPr>
            <a:xfrm rot="16200000">
              <a:off x="7937775" y="2348381"/>
              <a:ext cx="2810284" cy="23054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/>
            <a:lstStyle/>
            <a:p>
              <a:pPr algn="ctr" defTabSz="457191">
                <a:defRPr/>
              </a:pPr>
              <a:endParaRPr lang="en-US" sz="150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791959-CBA3-4998-9EFE-8542C7208068}"/>
                </a:ext>
              </a:extLst>
            </p:cNvPr>
            <p:cNvSpPr/>
            <p:nvPr/>
          </p:nvSpPr>
          <p:spPr>
            <a:xfrm>
              <a:off x="7555012" y="2474824"/>
              <a:ext cx="175759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91">
                <a:defRPr/>
              </a:pPr>
              <a:r>
                <a:rPr lang="en-US" sz="2000" b="1" dirty="0">
                  <a:solidFill>
                    <a:srgbClr val="76B900"/>
                  </a:solidFill>
                  <a:latin typeface="Trebuchet MS"/>
                </a:rPr>
                <a:t>SAME</a:t>
              </a:r>
            </a:p>
            <a:p>
              <a:pPr algn="ctr" defTabSz="457191">
                <a:defRPr/>
              </a:pPr>
              <a:r>
                <a:rPr lang="en-US" sz="800" dirty="0">
                  <a:solidFill>
                    <a:srgbClr val="76B900"/>
                  </a:solidFill>
                  <a:latin typeface="Trebuchet MS"/>
                </a:rPr>
                <a:t>THROUGHPUT</a:t>
              </a:r>
            </a:p>
            <a:p>
              <a:pPr algn="ctr" defTabSz="457191">
                <a:defRPr/>
              </a:pPr>
              <a:endParaRPr lang="en-US" sz="1600" dirty="0">
                <a:solidFill>
                  <a:srgbClr val="76B900"/>
                </a:solidFill>
                <a:latin typeface="Trebuchet MS"/>
              </a:endParaRPr>
            </a:p>
            <a:p>
              <a:pPr algn="ctr" defTabSz="457191">
                <a:defRPr/>
              </a:pPr>
              <a:r>
                <a:rPr lang="en-US" sz="2000" b="1" dirty="0">
                  <a:solidFill>
                    <a:srgbClr val="76B900"/>
                  </a:solidFill>
                  <a:latin typeface="Trebuchet MS"/>
                </a:rPr>
                <a:t>1/5 </a:t>
              </a:r>
            </a:p>
            <a:p>
              <a:pPr algn="ctr" defTabSz="457191">
                <a:defRPr/>
              </a:pPr>
              <a:r>
                <a:rPr lang="en-US" sz="800" dirty="0">
                  <a:solidFill>
                    <a:srgbClr val="76B900"/>
                  </a:solidFill>
                  <a:latin typeface="Trebuchet MS"/>
                </a:rPr>
                <a:t>THE COST</a:t>
              </a:r>
              <a:br>
                <a:rPr lang="en-US" sz="800" dirty="0">
                  <a:solidFill>
                    <a:srgbClr val="76B900"/>
                  </a:solidFill>
                  <a:latin typeface="Trebuchet MS"/>
                </a:rPr>
              </a:br>
              <a:endParaRPr lang="en-US" sz="800" dirty="0">
                <a:solidFill>
                  <a:srgbClr val="76B900"/>
                </a:solidFill>
                <a:latin typeface="Trebuchet MS"/>
              </a:endParaRPr>
            </a:p>
            <a:p>
              <a:pPr algn="ctr" defTabSz="822952">
                <a:defRPr/>
              </a:pPr>
              <a:r>
                <a:rPr lang="en-US" sz="2000" dirty="0">
                  <a:solidFill>
                    <a:srgbClr val="76B900"/>
                  </a:solidFill>
                  <a:latin typeface="Trebuchet MS"/>
                </a:rPr>
                <a:t>1/7</a:t>
              </a:r>
              <a:endParaRPr lang="en-US" sz="1600" dirty="0">
                <a:solidFill>
                  <a:srgbClr val="76B900"/>
                </a:solidFill>
                <a:latin typeface="Trebuchet MS"/>
              </a:endParaRPr>
            </a:p>
            <a:p>
              <a:pPr algn="ctr" defTabSz="822952">
                <a:defRPr/>
              </a:pPr>
              <a:r>
                <a:rPr lang="en-US" sz="800" dirty="0">
                  <a:solidFill>
                    <a:srgbClr val="76B900"/>
                  </a:solidFill>
                  <a:latin typeface="Trebuchet MS"/>
                </a:rPr>
                <a:t>THE SPACE</a:t>
              </a:r>
              <a:br>
                <a:rPr lang="en-US" sz="800" dirty="0">
                  <a:solidFill>
                    <a:srgbClr val="76B900"/>
                  </a:solidFill>
                  <a:latin typeface="Trebuchet MS"/>
                </a:rPr>
              </a:br>
              <a:r>
                <a:rPr lang="en-US" sz="800" dirty="0">
                  <a:solidFill>
                    <a:srgbClr val="76B900"/>
                  </a:solidFill>
                  <a:latin typeface="Trebuchet MS"/>
                </a:rPr>
                <a:t> </a:t>
              </a:r>
            </a:p>
            <a:p>
              <a:pPr algn="ctr" defTabSz="457191">
                <a:defRPr/>
              </a:pPr>
              <a:r>
                <a:rPr lang="en-US" sz="2000" b="1" dirty="0">
                  <a:solidFill>
                    <a:srgbClr val="76B900"/>
                  </a:solidFill>
                  <a:latin typeface="Trebuchet MS"/>
                </a:rPr>
                <a:t>1/7</a:t>
              </a:r>
            </a:p>
            <a:p>
              <a:pPr algn="ctr" defTabSz="457191">
                <a:defRPr/>
              </a:pPr>
              <a:r>
                <a:rPr lang="en-US" sz="800" dirty="0">
                  <a:solidFill>
                    <a:srgbClr val="76B900"/>
                  </a:solidFill>
                  <a:latin typeface="Trebuchet MS"/>
                </a:rPr>
                <a:t>THE POWER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1C1F7C-9B9C-48C9-83F2-BCD267E729E9}"/>
                </a:ext>
              </a:extLst>
            </p:cNvPr>
            <p:cNvSpPr/>
            <p:nvPr/>
          </p:nvSpPr>
          <p:spPr>
            <a:xfrm>
              <a:off x="9062915" y="2961023"/>
              <a:ext cx="1393322" cy="1352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91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76B900"/>
                  </a:solidFill>
                  <a:latin typeface="Trebuchet MS"/>
                </a:rPr>
                <a:t>MIXED HPC WORKLOAD:</a:t>
              </a:r>
              <a:br>
                <a:rPr lang="en-US" sz="1050" b="1" dirty="0">
                  <a:solidFill>
                    <a:srgbClr val="FFFFFF"/>
                  </a:solidFill>
                  <a:latin typeface="Trebuchet MS"/>
                </a:rPr>
              </a:br>
              <a:r>
                <a:rPr lang="en-US" sz="1050" dirty="0">
                  <a:solidFill>
                    <a:srgbClr val="FFFFFF"/>
                  </a:solidFill>
                  <a:latin typeface="Trebuchet MS"/>
                </a:rPr>
                <a:t>Amber, CHROMA, GTC, LAMMPS, MILC, NAMD, Quantum Espresso, SPECFEM3D</a:t>
              </a:r>
            </a:p>
            <a:p>
              <a:pPr defTabSz="457191">
                <a:lnSpc>
                  <a:spcPct val="90000"/>
                </a:lnSpc>
                <a:defRPr/>
              </a:pPr>
              <a:endParaRPr lang="en-US" sz="1050" dirty="0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43545A-1FFB-421C-A770-89A8D536F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900" y="2120489"/>
              <a:ext cx="1972274" cy="28137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6758CD-EFE4-4C86-9764-03097B68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3801" y="2108874"/>
              <a:ext cx="1972274" cy="281605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F0776E-1391-C048-A554-400C1C87874E}"/>
              </a:ext>
            </a:extLst>
          </p:cNvPr>
          <p:cNvSpPr txBox="1"/>
          <p:nvPr/>
        </p:nvSpPr>
        <p:spPr>
          <a:xfrm>
            <a:off x="6123869" y="1849950"/>
            <a:ext cx="4375889" cy="341632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GTC ‘18</a:t>
            </a:r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4698457B-A46B-4565-ACD7-F62ED8D7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43" y="1562100"/>
            <a:ext cx="5336917" cy="3494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Better HPC TCO for same throughput</a:t>
            </a:r>
          </a:p>
          <a:p>
            <a:pPr marL="968375" lvl="2" indent="-285750" eaLnBrk="0" hangingPunct="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Cost</a:t>
            </a:r>
          </a:p>
          <a:p>
            <a:pPr marL="968375" lvl="2" indent="-285750" eaLnBrk="0" hangingPunct="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Performance</a:t>
            </a:r>
          </a:p>
          <a:p>
            <a:pPr marL="968375" lvl="2" indent="-285750" eaLnBrk="0" hangingPunct="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Power Consumption</a:t>
            </a:r>
          </a:p>
          <a:p>
            <a:pPr marL="968375" lvl="2" indent="-285750" eaLnBrk="0" hangingPunct="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Space</a:t>
            </a: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altLang="zh-CN" sz="20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altLang="zh-CN" sz="2000" dirty="0">
                <a:solidFill>
                  <a:schemeClr val="bg1"/>
                </a:solidFill>
                <a:latin typeface="+mn-lt"/>
              </a:rPr>
              <a:t>Same platform for HPC &amp; AI</a:t>
            </a: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altLang="zh-CN" sz="2000" dirty="0">
              <a:solidFill>
                <a:schemeClr val="bg1"/>
              </a:solidFill>
              <a:latin typeface="+mn-lt"/>
            </a:endParaRPr>
          </a:p>
          <a:p>
            <a:pPr marL="631825" lvl="1" indent="-285750" eaLnBrk="0" hangingPunct="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altLang="zh-CN" sz="2000" dirty="0">
                <a:solidFill>
                  <a:schemeClr val="bg1"/>
                </a:solidFill>
                <a:latin typeface="+mn-lt"/>
              </a:rPr>
              <a:t>Accelerated Computing Trend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5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687462" y="1446704"/>
            <a:ext cx="9761082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Sell GPU in HPC application </a:t>
            </a:r>
          </a:p>
          <a:p>
            <a:pPr marL="4763" lvl="1">
              <a:buSzPct val="180000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‘in-house’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How to start for open/commercial code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r>
              <a:rPr lang="en-US" sz="2600" b="1" dirty="0">
                <a:solidFill>
                  <a:srgbClr val="002060"/>
                </a:solidFill>
                <a:latin typeface="Trebuchet MS" pitchFamily="34" charset="0"/>
              </a:rPr>
              <a:t>Typical HPC Applications Performance on GPU</a:t>
            </a: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  <a:p>
            <a:pPr marL="461963" lvl="1" indent="-457200">
              <a:buSzPct val="180000"/>
              <a:buFont typeface="Arial" panose="020B0604020202020204" pitchFamily="34" charset="0"/>
              <a:buChar char="•"/>
              <a:tabLst>
                <a:tab pos="3714750" algn="l"/>
              </a:tabLst>
            </a:pPr>
            <a:endParaRPr lang="en-US" sz="2600" b="1" dirty="0">
              <a:solidFill>
                <a:srgbClr val="002060"/>
              </a:solidFill>
              <a:latin typeface="Trebuchet MS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0069" y="192190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1EA06-334F-47AB-B6C2-EEF2392E54FA}"/>
              </a:ext>
            </a:extLst>
          </p:cNvPr>
          <p:cNvSpPr/>
          <p:nvPr/>
        </p:nvSpPr>
        <p:spPr>
          <a:xfrm>
            <a:off x="201306" y="2640389"/>
            <a:ext cx="9761082" cy="719328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04" y="3842880"/>
            <a:ext cx="1256094" cy="1252069"/>
          </a:xfrm>
          <a:prstGeom prst="rect">
            <a:avLst/>
          </a:prstGeom>
        </p:spPr>
      </p:pic>
      <p:pic>
        <p:nvPicPr>
          <p:cNvPr id="316" name="Picture 3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084" y="3842880"/>
            <a:ext cx="1256094" cy="1252069"/>
          </a:xfrm>
          <a:prstGeom prst="rect">
            <a:avLst/>
          </a:prstGeom>
        </p:spPr>
      </p:pic>
      <p:sp>
        <p:nvSpPr>
          <p:cNvPr id="314" name="Right Brace 313"/>
          <p:cNvSpPr/>
          <p:nvPr/>
        </p:nvSpPr>
        <p:spPr>
          <a:xfrm rot="5400000">
            <a:off x="5260206" y="1459698"/>
            <a:ext cx="460262" cy="7871192"/>
          </a:xfrm>
          <a:prstGeom prst="rightBrace">
            <a:avLst>
              <a:gd name="adj1" fmla="val 38559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Changes, Big Speed-up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4429224" y="1756492"/>
            <a:ext cx="1973680" cy="333159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25804" y="1442222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Application Code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5247322" y="5431236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itchFamily="34" charset="0"/>
              </a:rPr>
              <a:t>+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605990" y="3538002"/>
            <a:ext cx="1400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GPU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9114020" y="3538002"/>
            <a:ext cx="110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CPU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1806830" y="3469708"/>
            <a:ext cx="278952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  <a:latin typeface="Trebuchet MS" pitchFamily="34" charset="0"/>
              </a:rPr>
              <a:t>Use GPU to Parallelize</a:t>
            </a:r>
          </a:p>
        </p:txBody>
      </p:sp>
      <p:sp>
        <p:nvSpPr>
          <p:cNvPr id="296" name="Rounded Rectangle 295"/>
          <p:cNvSpPr/>
          <p:nvPr/>
        </p:nvSpPr>
        <p:spPr>
          <a:xfrm>
            <a:off x="4319631" y="2645362"/>
            <a:ext cx="2192867" cy="79899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Left Arrow 296"/>
          <p:cNvSpPr/>
          <p:nvPr/>
        </p:nvSpPr>
        <p:spPr>
          <a:xfrm>
            <a:off x="1927628" y="2933376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1786217" y="3179575"/>
            <a:ext cx="2512682" cy="2862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Compute-Intensive Functions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6494631" y="2776295"/>
            <a:ext cx="2463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Rest of Sequential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300" name="AutoShape 14"/>
          <p:cNvSpPr>
            <a:spLocks noChangeArrowheads="1"/>
          </p:cNvSpPr>
          <p:nvPr/>
        </p:nvSpPr>
        <p:spPr bwMode="auto">
          <a:xfrm>
            <a:off x="4523152" y="3236959"/>
            <a:ext cx="1785825" cy="14213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1" name="AutoShape 14"/>
          <p:cNvSpPr>
            <a:spLocks noChangeArrowheads="1"/>
          </p:cNvSpPr>
          <p:nvPr/>
        </p:nvSpPr>
        <p:spPr bwMode="auto">
          <a:xfrm>
            <a:off x="4523152" y="2709141"/>
            <a:ext cx="1785825" cy="14213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2" name="AutoShape 14"/>
          <p:cNvSpPr>
            <a:spLocks noChangeArrowheads="1"/>
          </p:cNvSpPr>
          <p:nvPr/>
        </p:nvSpPr>
        <p:spPr bwMode="auto">
          <a:xfrm>
            <a:off x="4523152" y="2973050"/>
            <a:ext cx="1785825" cy="142135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3" name="AutoShape 14"/>
          <p:cNvSpPr>
            <a:spLocks noChangeArrowheads="1"/>
          </p:cNvSpPr>
          <p:nvPr/>
        </p:nvSpPr>
        <p:spPr bwMode="auto">
          <a:xfrm>
            <a:off x="4523152" y="1917414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4" name="AutoShape 14"/>
          <p:cNvSpPr>
            <a:spLocks noChangeArrowheads="1"/>
          </p:cNvSpPr>
          <p:nvPr/>
        </p:nvSpPr>
        <p:spPr bwMode="auto">
          <a:xfrm>
            <a:off x="4523152" y="2181323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5" name="AutoShape 14"/>
          <p:cNvSpPr>
            <a:spLocks noChangeArrowheads="1"/>
          </p:cNvSpPr>
          <p:nvPr/>
        </p:nvSpPr>
        <p:spPr bwMode="auto">
          <a:xfrm>
            <a:off x="4523152" y="2445232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6" name="AutoShape 14"/>
          <p:cNvSpPr>
            <a:spLocks noChangeArrowheads="1"/>
          </p:cNvSpPr>
          <p:nvPr/>
        </p:nvSpPr>
        <p:spPr bwMode="auto">
          <a:xfrm>
            <a:off x="4523152" y="3500868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7" name="AutoShape 14"/>
          <p:cNvSpPr>
            <a:spLocks noChangeArrowheads="1"/>
          </p:cNvSpPr>
          <p:nvPr/>
        </p:nvSpPr>
        <p:spPr bwMode="auto">
          <a:xfrm>
            <a:off x="4523152" y="3764777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8" name="AutoShape 14"/>
          <p:cNvSpPr>
            <a:spLocks noChangeArrowheads="1"/>
          </p:cNvSpPr>
          <p:nvPr/>
        </p:nvSpPr>
        <p:spPr bwMode="auto">
          <a:xfrm>
            <a:off x="4523152" y="4028686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9" name="AutoShape 14"/>
          <p:cNvSpPr>
            <a:spLocks noChangeArrowheads="1"/>
          </p:cNvSpPr>
          <p:nvPr/>
        </p:nvSpPr>
        <p:spPr bwMode="auto">
          <a:xfrm>
            <a:off x="4523152" y="4292595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0" name="AutoShape 14"/>
          <p:cNvSpPr>
            <a:spLocks noChangeArrowheads="1"/>
          </p:cNvSpPr>
          <p:nvPr/>
        </p:nvSpPr>
        <p:spPr bwMode="auto">
          <a:xfrm>
            <a:off x="4523152" y="4556504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1" name="AutoShape 14"/>
          <p:cNvSpPr>
            <a:spLocks noChangeArrowheads="1"/>
          </p:cNvSpPr>
          <p:nvPr/>
        </p:nvSpPr>
        <p:spPr bwMode="auto">
          <a:xfrm>
            <a:off x="4523152" y="4820411"/>
            <a:ext cx="1785825" cy="142135"/>
          </a:xfrm>
          <a:prstGeom prst="roundRect">
            <a:avLst>
              <a:gd name="adj" fmla="val 0"/>
            </a:avLst>
          </a:prstGeom>
          <a:solidFill>
            <a:srgbClr val="686868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2" name="Left Arrow 311"/>
          <p:cNvSpPr/>
          <p:nvPr/>
        </p:nvSpPr>
        <p:spPr>
          <a:xfrm flipH="1">
            <a:off x="6318994" y="2152996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686868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Left Arrow 312"/>
          <p:cNvSpPr/>
          <p:nvPr/>
        </p:nvSpPr>
        <p:spPr>
          <a:xfrm flipH="1">
            <a:off x="6318994" y="4132716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686868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2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73678" y="1114546"/>
            <a:ext cx="1906524" cy="1908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5399" y="1156457"/>
            <a:ext cx="1788160" cy="1789430"/>
          </a:xfrm>
          <a:custGeom>
            <a:avLst/>
            <a:gdLst/>
            <a:ahLst/>
            <a:cxnLst/>
            <a:rect l="l" t="t" r="r" b="b"/>
            <a:pathLst>
              <a:path w="1788160" h="1789429">
                <a:moveTo>
                  <a:pt x="893826" y="0"/>
                </a:moveTo>
                <a:lnTo>
                  <a:pt x="846355" y="1240"/>
                </a:lnTo>
                <a:lnTo>
                  <a:pt x="799530" y="4919"/>
                </a:lnTo>
                <a:lnTo>
                  <a:pt x="753412" y="10975"/>
                </a:lnTo>
                <a:lnTo>
                  <a:pt x="708063" y="19347"/>
                </a:lnTo>
                <a:lnTo>
                  <a:pt x="663545" y="29972"/>
                </a:lnTo>
                <a:lnTo>
                  <a:pt x="619919" y="42789"/>
                </a:lnTo>
                <a:lnTo>
                  <a:pt x="577247" y="57735"/>
                </a:lnTo>
                <a:lnTo>
                  <a:pt x="535592" y="74750"/>
                </a:lnTo>
                <a:lnTo>
                  <a:pt x="495014" y="93771"/>
                </a:lnTo>
                <a:lnTo>
                  <a:pt x="455575" y="114736"/>
                </a:lnTo>
                <a:lnTo>
                  <a:pt x="417338" y="137583"/>
                </a:lnTo>
                <a:lnTo>
                  <a:pt x="380364" y="162251"/>
                </a:lnTo>
                <a:lnTo>
                  <a:pt x="344715" y="188677"/>
                </a:lnTo>
                <a:lnTo>
                  <a:pt x="310453" y="216801"/>
                </a:lnTo>
                <a:lnTo>
                  <a:pt x="277639" y="246559"/>
                </a:lnTo>
                <a:lnTo>
                  <a:pt x="246335" y="277891"/>
                </a:lnTo>
                <a:lnTo>
                  <a:pt x="216603" y="310734"/>
                </a:lnTo>
                <a:lnTo>
                  <a:pt x="188504" y="345026"/>
                </a:lnTo>
                <a:lnTo>
                  <a:pt x="162102" y="380706"/>
                </a:lnTo>
                <a:lnTo>
                  <a:pt x="137456" y="417712"/>
                </a:lnTo>
                <a:lnTo>
                  <a:pt x="114629" y="455982"/>
                </a:lnTo>
                <a:lnTo>
                  <a:pt x="93684" y="495453"/>
                </a:lnTo>
                <a:lnTo>
                  <a:pt x="74680" y="536065"/>
                </a:lnTo>
                <a:lnTo>
                  <a:pt x="57682" y="577756"/>
                </a:lnTo>
                <a:lnTo>
                  <a:pt x="42749" y="620463"/>
                </a:lnTo>
                <a:lnTo>
                  <a:pt x="29944" y="664124"/>
                </a:lnTo>
                <a:lnTo>
                  <a:pt x="19329" y="708679"/>
                </a:lnTo>
                <a:lnTo>
                  <a:pt x="10965" y="754064"/>
                </a:lnTo>
                <a:lnTo>
                  <a:pt x="4914" y="800218"/>
                </a:lnTo>
                <a:lnTo>
                  <a:pt x="1238" y="847080"/>
                </a:lnTo>
                <a:lnTo>
                  <a:pt x="0" y="894588"/>
                </a:lnTo>
                <a:lnTo>
                  <a:pt x="1238" y="942095"/>
                </a:lnTo>
                <a:lnTo>
                  <a:pt x="4914" y="988957"/>
                </a:lnTo>
                <a:lnTo>
                  <a:pt x="10965" y="1035111"/>
                </a:lnTo>
                <a:lnTo>
                  <a:pt x="19329" y="1080496"/>
                </a:lnTo>
                <a:lnTo>
                  <a:pt x="29944" y="1125051"/>
                </a:lnTo>
                <a:lnTo>
                  <a:pt x="42749" y="1168712"/>
                </a:lnTo>
                <a:lnTo>
                  <a:pt x="57682" y="1211419"/>
                </a:lnTo>
                <a:lnTo>
                  <a:pt x="74680" y="1253110"/>
                </a:lnTo>
                <a:lnTo>
                  <a:pt x="93684" y="1293722"/>
                </a:lnTo>
                <a:lnTo>
                  <a:pt x="114629" y="1333193"/>
                </a:lnTo>
                <a:lnTo>
                  <a:pt x="137456" y="1371463"/>
                </a:lnTo>
                <a:lnTo>
                  <a:pt x="162102" y="1408469"/>
                </a:lnTo>
                <a:lnTo>
                  <a:pt x="188504" y="1444149"/>
                </a:lnTo>
                <a:lnTo>
                  <a:pt x="216603" y="1478441"/>
                </a:lnTo>
                <a:lnTo>
                  <a:pt x="246335" y="1511284"/>
                </a:lnTo>
                <a:lnTo>
                  <a:pt x="277639" y="1542616"/>
                </a:lnTo>
                <a:lnTo>
                  <a:pt x="310453" y="1572374"/>
                </a:lnTo>
                <a:lnTo>
                  <a:pt x="344715" y="1600498"/>
                </a:lnTo>
                <a:lnTo>
                  <a:pt x="380364" y="1626924"/>
                </a:lnTo>
                <a:lnTo>
                  <a:pt x="417338" y="1651592"/>
                </a:lnTo>
                <a:lnTo>
                  <a:pt x="455575" y="1674439"/>
                </a:lnTo>
                <a:lnTo>
                  <a:pt x="495014" y="1695404"/>
                </a:lnTo>
                <a:lnTo>
                  <a:pt x="535592" y="1714425"/>
                </a:lnTo>
                <a:lnTo>
                  <a:pt x="577247" y="1731440"/>
                </a:lnTo>
                <a:lnTo>
                  <a:pt x="619919" y="1746386"/>
                </a:lnTo>
                <a:lnTo>
                  <a:pt x="663545" y="1759203"/>
                </a:lnTo>
                <a:lnTo>
                  <a:pt x="708063" y="1769828"/>
                </a:lnTo>
                <a:lnTo>
                  <a:pt x="753412" y="1778200"/>
                </a:lnTo>
                <a:lnTo>
                  <a:pt x="799530" y="1784256"/>
                </a:lnTo>
                <a:lnTo>
                  <a:pt x="846355" y="1787935"/>
                </a:lnTo>
                <a:lnTo>
                  <a:pt x="893826" y="1789176"/>
                </a:lnTo>
                <a:lnTo>
                  <a:pt x="941296" y="1787935"/>
                </a:lnTo>
                <a:lnTo>
                  <a:pt x="988121" y="1784256"/>
                </a:lnTo>
                <a:lnTo>
                  <a:pt x="1034239" y="1778200"/>
                </a:lnTo>
                <a:lnTo>
                  <a:pt x="1079588" y="1769828"/>
                </a:lnTo>
                <a:lnTo>
                  <a:pt x="1124106" y="1759203"/>
                </a:lnTo>
                <a:lnTo>
                  <a:pt x="1167732" y="1746386"/>
                </a:lnTo>
                <a:lnTo>
                  <a:pt x="1210404" y="1731440"/>
                </a:lnTo>
                <a:lnTo>
                  <a:pt x="1252059" y="1714425"/>
                </a:lnTo>
                <a:lnTo>
                  <a:pt x="1292637" y="1695404"/>
                </a:lnTo>
                <a:lnTo>
                  <a:pt x="1332076" y="1674439"/>
                </a:lnTo>
                <a:lnTo>
                  <a:pt x="1370313" y="1651592"/>
                </a:lnTo>
                <a:lnTo>
                  <a:pt x="1407287" y="1626924"/>
                </a:lnTo>
                <a:lnTo>
                  <a:pt x="1442936" y="1600498"/>
                </a:lnTo>
                <a:lnTo>
                  <a:pt x="1477198" y="1572374"/>
                </a:lnTo>
                <a:lnTo>
                  <a:pt x="1510012" y="1542616"/>
                </a:lnTo>
                <a:lnTo>
                  <a:pt x="1541316" y="1511284"/>
                </a:lnTo>
                <a:lnTo>
                  <a:pt x="1571048" y="1478441"/>
                </a:lnTo>
                <a:lnTo>
                  <a:pt x="1599147" y="1444149"/>
                </a:lnTo>
                <a:lnTo>
                  <a:pt x="1625549" y="1408469"/>
                </a:lnTo>
                <a:lnTo>
                  <a:pt x="1650195" y="1371463"/>
                </a:lnTo>
                <a:lnTo>
                  <a:pt x="1673022" y="1333193"/>
                </a:lnTo>
                <a:lnTo>
                  <a:pt x="1693967" y="1293722"/>
                </a:lnTo>
                <a:lnTo>
                  <a:pt x="1712971" y="1253110"/>
                </a:lnTo>
                <a:lnTo>
                  <a:pt x="1729969" y="1211419"/>
                </a:lnTo>
                <a:lnTo>
                  <a:pt x="1744902" y="1168712"/>
                </a:lnTo>
                <a:lnTo>
                  <a:pt x="1757707" y="1125051"/>
                </a:lnTo>
                <a:lnTo>
                  <a:pt x="1768322" y="1080496"/>
                </a:lnTo>
                <a:lnTo>
                  <a:pt x="1776686" y="1035111"/>
                </a:lnTo>
                <a:lnTo>
                  <a:pt x="1782737" y="988957"/>
                </a:lnTo>
                <a:lnTo>
                  <a:pt x="1786413" y="942095"/>
                </a:lnTo>
                <a:lnTo>
                  <a:pt x="1787652" y="894588"/>
                </a:lnTo>
                <a:lnTo>
                  <a:pt x="1786413" y="847080"/>
                </a:lnTo>
                <a:lnTo>
                  <a:pt x="1782737" y="800218"/>
                </a:lnTo>
                <a:lnTo>
                  <a:pt x="1776686" y="754064"/>
                </a:lnTo>
                <a:lnTo>
                  <a:pt x="1768322" y="708679"/>
                </a:lnTo>
                <a:lnTo>
                  <a:pt x="1757707" y="664124"/>
                </a:lnTo>
                <a:lnTo>
                  <a:pt x="1744902" y="620463"/>
                </a:lnTo>
                <a:lnTo>
                  <a:pt x="1729969" y="577756"/>
                </a:lnTo>
                <a:lnTo>
                  <a:pt x="1712971" y="536065"/>
                </a:lnTo>
                <a:lnTo>
                  <a:pt x="1693967" y="495453"/>
                </a:lnTo>
                <a:lnTo>
                  <a:pt x="1673022" y="455982"/>
                </a:lnTo>
                <a:lnTo>
                  <a:pt x="1650195" y="417712"/>
                </a:lnTo>
                <a:lnTo>
                  <a:pt x="1625549" y="380706"/>
                </a:lnTo>
                <a:lnTo>
                  <a:pt x="1599147" y="345026"/>
                </a:lnTo>
                <a:lnTo>
                  <a:pt x="1571048" y="310734"/>
                </a:lnTo>
                <a:lnTo>
                  <a:pt x="1541316" y="277891"/>
                </a:lnTo>
                <a:lnTo>
                  <a:pt x="1510012" y="246559"/>
                </a:lnTo>
                <a:lnTo>
                  <a:pt x="1477198" y="216801"/>
                </a:lnTo>
                <a:lnTo>
                  <a:pt x="1442936" y="188677"/>
                </a:lnTo>
                <a:lnTo>
                  <a:pt x="1407287" y="162251"/>
                </a:lnTo>
                <a:lnTo>
                  <a:pt x="1370313" y="137583"/>
                </a:lnTo>
                <a:lnTo>
                  <a:pt x="1332076" y="114736"/>
                </a:lnTo>
                <a:lnTo>
                  <a:pt x="1292637" y="93771"/>
                </a:lnTo>
                <a:lnTo>
                  <a:pt x="1252059" y="74750"/>
                </a:lnTo>
                <a:lnTo>
                  <a:pt x="1210404" y="57735"/>
                </a:lnTo>
                <a:lnTo>
                  <a:pt x="1167732" y="42789"/>
                </a:lnTo>
                <a:lnTo>
                  <a:pt x="1124106" y="29972"/>
                </a:lnTo>
                <a:lnTo>
                  <a:pt x="1079588" y="19347"/>
                </a:lnTo>
                <a:lnTo>
                  <a:pt x="1034239" y="10975"/>
                </a:lnTo>
                <a:lnTo>
                  <a:pt x="988121" y="4919"/>
                </a:lnTo>
                <a:lnTo>
                  <a:pt x="941296" y="1240"/>
                </a:lnTo>
                <a:lnTo>
                  <a:pt x="89382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5399" y="1156457"/>
            <a:ext cx="1788160" cy="1789430"/>
          </a:xfrm>
          <a:custGeom>
            <a:avLst/>
            <a:gdLst/>
            <a:ahLst/>
            <a:cxnLst/>
            <a:rect l="l" t="t" r="r" b="b"/>
            <a:pathLst>
              <a:path w="1788160" h="1789429">
                <a:moveTo>
                  <a:pt x="0" y="894588"/>
                </a:moveTo>
                <a:lnTo>
                  <a:pt x="1238" y="847080"/>
                </a:lnTo>
                <a:lnTo>
                  <a:pt x="4914" y="800218"/>
                </a:lnTo>
                <a:lnTo>
                  <a:pt x="10965" y="754064"/>
                </a:lnTo>
                <a:lnTo>
                  <a:pt x="19329" y="708679"/>
                </a:lnTo>
                <a:lnTo>
                  <a:pt x="29944" y="664124"/>
                </a:lnTo>
                <a:lnTo>
                  <a:pt x="42749" y="620463"/>
                </a:lnTo>
                <a:lnTo>
                  <a:pt x="57682" y="577756"/>
                </a:lnTo>
                <a:lnTo>
                  <a:pt x="74680" y="536065"/>
                </a:lnTo>
                <a:lnTo>
                  <a:pt x="93684" y="495453"/>
                </a:lnTo>
                <a:lnTo>
                  <a:pt x="114629" y="455982"/>
                </a:lnTo>
                <a:lnTo>
                  <a:pt x="137456" y="417712"/>
                </a:lnTo>
                <a:lnTo>
                  <a:pt x="162102" y="380706"/>
                </a:lnTo>
                <a:lnTo>
                  <a:pt x="188504" y="345026"/>
                </a:lnTo>
                <a:lnTo>
                  <a:pt x="216603" y="310734"/>
                </a:lnTo>
                <a:lnTo>
                  <a:pt x="246335" y="277891"/>
                </a:lnTo>
                <a:lnTo>
                  <a:pt x="277639" y="246559"/>
                </a:lnTo>
                <a:lnTo>
                  <a:pt x="310453" y="216801"/>
                </a:lnTo>
                <a:lnTo>
                  <a:pt x="344715" y="188677"/>
                </a:lnTo>
                <a:lnTo>
                  <a:pt x="380364" y="162251"/>
                </a:lnTo>
                <a:lnTo>
                  <a:pt x="417338" y="137583"/>
                </a:lnTo>
                <a:lnTo>
                  <a:pt x="455575" y="114736"/>
                </a:lnTo>
                <a:lnTo>
                  <a:pt x="495014" y="93771"/>
                </a:lnTo>
                <a:lnTo>
                  <a:pt x="535592" y="74750"/>
                </a:lnTo>
                <a:lnTo>
                  <a:pt x="577247" y="57735"/>
                </a:lnTo>
                <a:lnTo>
                  <a:pt x="619919" y="42789"/>
                </a:lnTo>
                <a:lnTo>
                  <a:pt x="663545" y="29972"/>
                </a:lnTo>
                <a:lnTo>
                  <a:pt x="708063" y="19347"/>
                </a:lnTo>
                <a:lnTo>
                  <a:pt x="753412" y="10975"/>
                </a:lnTo>
                <a:lnTo>
                  <a:pt x="799530" y="4919"/>
                </a:lnTo>
                <a:lnTo>
                  <a:pt x="846355" y="1240"/>
                </a:lnTo>
                <a:lnTo>
                  <a:pt x="893826" y="0"/>
                </a:lnTo>
                <a:lnTo>
                  <a:pt x="941296" y="1240"/>
                </a:lnTo>
                <a:lnTo>
                  <a:pt x="988121" y="4919"/>
                </a:lnTo>
                <a:lnTo>
                  <a:pt x="1034239" y="10975"/>
                </a:lnTo>
                <a:lnTo>
                  <a:pt x="1079588" y="19347"/>
                </a:lnTo>
                <a:lnTo>
                  <a:pt x="1124106" y="29972"/>
                </a:lnTo>
                <a:lnTo>
                  <a:pt x="1167732" y="42789"/>
                </a:lnTo>
                <a:lnTo>
                  <a:pt x="1210404" y="57735"/>
                </a:lnTo>
                <a:lnTo>
                  <a:pt x="1252059" y="74750"/>
                </a:lnTo>
                <a:lnTo>
                  <a:pt x="1292637" y="93771"/>
                </a:lnTo>
                <a:lnTo>
                  <a:pt x="1332076" y="114736"/>
                </a:lnTo>
                <a:lnTo>
                  <a:pt x="1370313" y="137583"/>
                </a:lnTo>
                <a:lnTo>
                  <a:pt x="1407287" y="162251"/>
                </a:lnTo>
                <a:lnTo>
                  <a:pt x="1442936" y="188677"/>
                </a:lnTo>
                <a:lnTo>
                  <a:pt x="1477198" y="216801"/>
                </a:lnTo>
                <a:lnTo>
                  <a:pt x="1510012" y="246559"/>
                </a:lnTo>
                <a:lnTo>
                  <a:pt x="1541316" y="277891"/>
                </a:lnTo>
                <a:lnTo>
                  <a:pt x="1571048" y="310734"/>
                </a:lnTo>
                <a:lnTo>
                  <a:pt x="1599147" y="345026"/>
                </a:lnTo>
                <a:lnTo>
                  <a:pt x="1625549" y="380706"/>
                </a:lnTo>
                <a:lnTo>
                  <a:pt x="1650195" y="417712"/>
                </a:lnTo>
                <a:lnTo>
                  <a:pt x="1673022" y="455982"/>
                </a:lnTo>
                <a:lnTo>
                  <a:pt x="1693967" y="495453"/>
                </a:lnTo>
                <a:lnTo>
                  <a:pt x="1712971" y="536065"/>
                </a:lnTo>
                <a:lnTo>
                  <a:pt x="1729969" y="577756"/>
                </a:lnTo>
                <a:lnTo>
                  <a:pt x="1744902" y="620463"/>
                </a:lnTo>
                <a:lnTo>
                  <a:pt x="1757707" y="664124"/>
                </a:lnTo>
                <a:lnTo>
                  <a:pt x="1768322" y="708679"/>
                </a:lnTo>
                <a:lnTo>
                  <a:pt x="1776686" y="754064"/>
                </a:lnTo>
                <a:lnTo>
                  <a:pt x="1782737" y="800218"/>
                </a:lnTo>
                <a:lnTo>
                  <a:pt x="1786413" y="847080"/>
                </a:lnTo>
                <a:lnTo>
                  <a:pt x="1787652" y="894588"/>
                </a:lnTo>
                <a:lnTo>
                  <a:pt x="1786413" y="942095"/>
                </a:lnTo>
                <a:lnTo>
                  <a:pt x="1782737" y="988957"/>
                </a:lnTo>
                <a:lnTo>
                  <a:pt x="1776686" y="1035111"/>
                </a:lnTo>
                <a:lnTo>
                  <a:pt x="1768322" y="1080496"/>
                </a:lnTo>
                <a:lnTo>
                  <a:pt x="1757707" y="1125051"/>
                </a:lnTo>
                <a:lnTo>
                  <a:pt x="1744902" y="1168712"/>
                </a:lnTo>
                <a:lnTo>
                  <a:pt x="1729969" y="1211419"/>
                </a:lnTo>
                <a:lnTo>
                  <a:pt x="1712971" y="1253110"/>
                </a:lnTo>
                <a:lnTo>
                  <a:pt x="1693967" y="1293722"/>
                </a:lnTo>
                <a:lnTo>
                  <a:pt x="1673022" y="1333193"/>
                </a:lnTo>
                <a:lnTo>
                  <a:pt x="1650195" y="1371463"/>
                </a:lnTo>
                <a:lnTo>
                  <a:pt x="1625549" y="1408469"/>
                </a:lnTo>
                <a:lnTo>
                  <a:pt x="1599147" y="1444149"/>
                </a:lnTo>
                <a:lnTo>
                  <a:pt x="1571048" y="1478441"/>
                </a:lnTo>
                <a:lnTo>
                  <a:pt x="1541316" y="1511284"/>
                </a:lnTo>
                <a:lnTo>
                  <a:pt x="1510012" y="1542616"/>
                </a:lnTo>
                <a:lnTo>
                  <a:pt x="1477198" y="1572374"/>
                </a:lnTo>
                <a:lnTo>
                  <a:pt x="1442936" y="1600498"/>
                </a:lnTo>
                <a:lnTo>
                  <a:pt x="1407287" y="1626924"/>
                </a:lnTo>
                <a:lnTo>
                  <a:pt x="1370313" y="1651592"/>
                </a:lnTo>
                <a:lnTo>
                  <a:pt x="1332076" y="1674439"/>
                </a:lnTo>
                <a:lnTo>
                  <a:pt x="1292637" y="1695404"/>
                </a:lnTo>
                <a:lnTo>
                  <a:pt x="1252059" y="1714425"/>
                </a:lnTo>
                <a:lnTo>
                  <a:pt x="1210404" y="1731440"/>
                </a:lnTo>
                <a:lnTo>
                  <a:pt x="1167732" y="1746386"/>
                </a:lnTo>
                <a:lnTo>
                  <a:pt x="1124106" y="1759203"/>
                </a:lnTo>
                <a:lnTo>
                  <a:pt x="1079588" y="1769828"/>
                </a:lnTo>
                <a:lnTo>
                  <a:pt x="1034239" y="1778200"/>
                </a:lnTo>
                <a:lnTo>
                  <a:pt x="988121" y="1784256"/>
                </a:lnTo>
                <a:lnTo>
                  <a:pt x="941296" y="1787935"/>
                </a:lnTo>
                <a:lnTo>
                  <a:pt x="893826" y="1789176"/>
                </a:lnTo>
                <a:lnTo>
                  <a:pt x="846355" y="1787935"/>
                </a:lnTo>
                <a:lnTo>
                  <a:pt x="799530" y="1784256"/>
                </a:lnTo>
                <a:lnTo>
                  <a:pt x="753412" y="1778200"/>
                </a:lnTo>
                <a:lnTo>
                  <a:pt x="708063" y="1769828"/>
                </a:lnTo>
                <a:lnTo>
                  <a:pt x="663545" y="1759203"/>
                </a:lnTo>
                <a:lnTo>
                  <a:pt x="619919" y="1746386"/>
                </a:lnTo>
                <a:lnTo>
                  <a:pt x="577247" y="1731440"/>
                </a:lnTo>
                <a:lnTo>
                  <a:pt x="535592" y="1714425"/>
                </a:lnTo>
                <a:lnTo>
                  <a:pt x="495014" y="1695404"/>
                </a:lnTo>
                <a:lnTo>
                  <a:pt x="455575" y="1674439"/>
                </a:lnTo>
                <a:lnTo>
                  <a:pt x="417338" y="1651592"/>
                </a:lnTo>
                <a:lnTo>
                  <a:pt x="380364" y="1626924"/>
                </a:lnTo>
                <a:lnTo>
                  <a:pt x="344715" y="1600498"/>
                </a:lnTo>
                <a:lnTo>
                  <a:pt x="310453" y="1572374"/>
                </a:lnTo>
                <a:lnTo>
                  <a:pt x="277639" y="1542616"/>
                </a:lnTo>
                <a:lnTo>
                  <a:pt x="246335" y="1511284"/>
                </a:lnTo>
                <a:lnTo>
                  <a:pt x="216603" y="1478441"/>
                </a:lnTo>
                <a:lnTo>
                  <a:pt x="188504" y="1444149"/>
                </a:lnTo>
                <a:lnTo>
                  <a:pt x="162102" y="1408469"/>
                </a:lnTo>
                <a:lnTo>
                  <a:pt x="137456" y="1371463"/>
                </a:lnTo>
                <a:lnTo>
                  <a:pt x="114629" y="1333193"/>
                </a:lnTo>
                <a:lnTo>
                  <a:pt x="93684" y="1293722"/>
                </a:lnTo>
                <a:lnTo>
                  <a:pt x="74680" y="1253110"/>
                </a:lnTo>
                <a:lnTo>
                  <a:pt x="57682" y="1211419"/>
                </a:lnTo>
                <a:lnTo>
                  <a:pt x="42749" y="1168712"/>
                </a:lnTo>
                <a:lnTo>
                  <a:pt x="29944" y="1125051"/>
                </a:lnTo>
                <a:lnTo>
                  <a:pt x="19329" y="1080496"/>
                </a:lnTo>
                <a:lnTo>
                  <a:pt x="10965" y="1035111"/>
                </a:lnTo>
                <a:lnTo>
                  <a:pt x="4914" y="988957"/>
                </a:lnTo>
                <a:lnTo>
                  <a:pt x="1238" y="942095"/>
                </a:lnTo>
                <a:lnTo>
                  <a:pt x="0" y="894588"/>
                </a:lnTo>
                <a:close/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74566" y="1863211"/>
            <a:ext cx="908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ze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75173" y="2882412"/>
            <a:ext cx="617220" cy="58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7592" y="2905374"/>
            <a:ext cx="537210" cy="502920"/>
          </a:xfrm>
          <a:custGeom>
            <a:avLst/>
            <a:gdLst/>
            <a:ahLst/>
            <a:cxnLst/>
            <a:rect l="l" t="t" r="r" b="b"/>
            <a:pathLst>
              <a:path w="537210" h="502920">
                <a:moveTo>
                  <a:pt x="313563" y="0"/>
                </a:moveTo>
                <a:lnTo>
                  <a:pt x="0" y="180975"/>
                </a:lnTo>
                <a:lnTo>
                  <a:pt x="118999" y="387223"/>
                </a:lnTo>
                <a:lnTo>
                  <a:pt x="14477" y="447548"/>
                </a:lnTo>
                <a:lnTo>
                  <a:pt x="394970" y="502920"/>
                </a:lnTo>
                <a:lnTo>
                  <a:pt x="513132" y="206248"/>
                </a:lnTo>
                <a:lnTo>
                  <a:pt x="432688" y="206248"/>
                </a:lnTo>
                <a:lnTo>
                  <a:pt x="313563" y="0"/>
                </a:lnTo>
                <a:close/>
              </a:path>
              <a:path w="537210" h="502920">
                <a:moveTo>
                  <a:pt x="537210" y="145796"/>
                </a:moveTo>
                <a:lnTo>
                  <a:pt x="432688" y="206248"/>
                </a:lnTo>
                <a:lnTo>
                  <a:pt x="513132" y="206248"/>
                </a:lnTo>
                <a:lnTo>
                  <a:pt x="537210" y="145796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6322" y="3441694"/>
            <a:ext cx="1908048" cy="190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043" y="3483605"/>
            <a:ext cx="1789430" cy="1788160"/>
          </a:xfrm>
          <a:custGeom>
            <a:avLst/>
            <a:gdLst/>
            <a:ahLst/>
            <a:cxnLst/>
            <a:rect l="l" t="t" r="r" b="b"/>
            <a:pathLst>
              <a:path w="1789429" h="1788160">
                <a:moveTo>
                  <a:pt x="894588" y="0"/>
                </a:moveTo>
                <a:lnTo>
                  <a:pt x="847080" y="1238"/>
                </a:lnTo>
                <a:lnTo>
                  <a:pt x="800218" y="4914"/>
                </a:lnTo>
                <a:lnTo>
                  <a:pt x="754064" y="10965"/>
                </a:lnTo>
                <a:lnTo>
                  <a:pt x="708679" y="19329"/>
                </a:lnTo>
                <a:lnTo>
                  <a:pt x="664124" y="29944"/>
                </a:lnTo>
                <a:lnTo>
                  <a:pt x="620463" y="42749"/>
                </a:lnTo>
                <a:lnTo>
                  <a:pt x="577756" y="57682"/>
                </a:lnTo>
                <a:lnTo>
                  <a:pt x="536065" y="74680"/>
                </a:lnTo>
                <a:lnTo>
                  <a:pt x="495453" y="93684"/>
                </a:lnTo>
                <a:lnTo>
                  <a:pt x="455982" y="114629"/>
                </a:lnTo>
                <a:lnTo>
                  <a:pt x="417712" y="137456"/>
                </a:lnTo>
                <a:lnTo>
                  <a:pt x="380706" y="162102"/>
                </a:lnTo>
                <a:lnTo>
                  <a:pt x="345026" y="188504"/>
                </a:lnTo>
                <a:lnTo>
                  <a:pt x="310734" y="216603"/>
                </a:lnTo>
                <a:lnTo>
                  <a:pt x="277891" y="246335"/>
                </a:lnTo>
                <a:lnTo>
                  <a:pt x="246559" y="277639"/>
                </a:lnTo>
                <a:lnTo>
                  <a:pt x="216801" y="310453"/>
                </a:lnTo>
                <a:lnTo>
                  <a:pt x="188677" y="344715"/>
                </a:lnTo>
                <a:lnTo>
                  <a:pt x="162251" y="380364"/>
                </a:lnTo>
                <a:lnTo>
                  <a:pt x="137583" y="417338"/>
                </a:lnTo>
                <a:lnTo>
                  <a:pt x="114736" y="455575"/>
                </a:lnTo>
                <a:lnTo>
                  <a:pt x="93771" y="495014"/>
                </a:lnTo>
                <a:lnTo>
                  <a:pt x="74750" y="535592"/>
                </a:lnTo>
                <a:lnTo>
                  <a:pt x="57735" y="577247"/>
                </a:lnTo>
                <a:lnTo>
                  <a:pt x="42789" y="619919"/>
                </a:lnTo>
                <a:lnTo>
                  <a:pt x="29972" y="663545"/>
                </a:lnTo>
                <a:lnTo>
                  <a:pt x="19347" y="708063"/>
                </a:lnTo>
                <a:lnTo>
                  <a:pt x="10975" y="753412"/>
                </a:lnTo>
                <a:lnTo>
                  <a:pt x="4919" y="799530"/>
                </a:lnTo>
                <a:lnTo>
                  <a:pt x="1240" y="846355"/>
                </a:lnTo>
                <a:lnTo>
                  <a:pt x="0" y="893826"/>
                </a:lnTo>
                <a:lnTo>
                  <a:pt x="1240" y="941296"/>
                </a:lnTo>
                <a:lnTo>
                  <a:pt x="4919" y="988121"/>
                </a:lnTo>
                <a:lnTo>
                  <a:pt x="10975" y="1034239"/>
                </a:lnTo>
                <a:lnTo>
                  <a:pt x="19347" y="1079588"/>
                </a:lnTo>
                <a:lnTo>
                  <a:pt x="29972" y="1124106"/>
                </a:lnTo>
                <a:lnTo>
                  <a:pt x="42789" y="1167732"/>
                </a:lnTo>
                <a:lnTo>
                  <a:pt x="57735" y="1210404"/>
                </a:lnTo>
                <a:lnTo>
                  <a:pt x="74750" y="1252059"/>
                </a:lnTo>
                <a:lnTo>
                  <a:pt x="93771" y="1292637"/>
                </a:lnTo>
                <a:lnTo>
                  <a:pt x="114736" y="1332076"/>
                </a:lnTo>
                <a:lnTo>
                  <a:pt x="137583" y="1370313"/>
                </a:lnTo>
                <a:lnTo>
                  <a:pt x="162251" y="1407287"/>
                </a:lnTo>
                <a:lnTo>
                  <a:pt x="188677" y="1442936"/>
                </a:lnTo>
                <a:lnTo>
                  <a:pt x="216801" y="1477198"/>
                </a:lnTo>
                <a:lnTo>
                  <a:pt x="246559" y="1510012"/>
                </a:lnTo>
                <a:lnTo>
                  <a:pt x="277891" y="1541316"/>
                </a:lnTo>
                <a:lnTo>
                  <a:pt x="310734" y="1571048"/>
                </a:lnTo>
                <a:lnTo>
                  <a:pt x="345026" y="1599147"/>
                </a:lnTo>
                <a:lnTo>
                  <a:pt x="380706" y="1625549"/>
                </a:lnTo>
                <a:lnTo>
                  <a:pt x="417712" y="1650195"/>
                </a:lnTo>
                <a:lnTo>
                  <a:pt x="455982" y="1673022"/>
                </a:lnTo>
                <a:lnTo>
                  <a:pt x="495453" y="1693967"/>
                </a:lnTo>
                <a:lnTo>
                  <a:pt x="536065" y="1712971"/>
                </a:lnTo>
                <a:lnTo>
                  <a:pt x="577756" y="1729969"/>
                </a:lnTo>
                <a:lnTo>
                  <a:pt x="620463" y="1744902"/>
                </a:lnTo>
                <a:lnTo>
                  <a:pt x="664124" y="1757707"/>
                </a:lnTo>
                <a:lnTo>
                  <a:pt x="708679" y="1768322"/>
                </a:lnTo>
                <a:lnTo>
                  <a:pt x="754064" y="1776686"/>
                </a:lnTo>
                <a:lnTo>
                  <a:pt x="800218" y="1782737"/>
                </a:lnTo>
                <a:lnTo>
                  <a:pt x="847080" y="1786413"/>
                </a:lnTo>
                <a:lnTo>
                  <a:pt x="894588" y="1787652"/>
                </a:lnTo>
                <a:lnTo>
                  <a:pt x="942095" y="1786413"/>
                </a:lnTo>
                <a:lnTo>
                  <a:pt x="988957" y="1782737"/>
                </a:lnTo>
                <a:lnTo>
                  <a:pt x="1035111" y="1776686"/>
                </a:lnTo>
                <a:lnTo>
                  <a:pt x="1080496" y="1768322"/>
                </a:lnTo>
                <a:lnTo>
                  <a:pt x="1125051" y="1757707"/>
                </a:lnTo>
                <a:lnTo>
                  <a:pt x="1168712" y="1744902"/>
                </a:lnTo>
                <a:lnTo>
                  <a:pt x="1211419" y="1729969"/>
                </a:lnTo>
                <a:lnTo>
                  <a:pt x="1253110" y="1712971"/>
                </a:lnTo>
                <a:lnTo>
                  <a:pt x="1293722" y="1693967"/>
                </a:lnTo>
                <a:lnTo>
                  <a:pt x="1333193" y="1673022"/>
                </a:lnTo>
                <a:lnTo>
                  <a:pt x="1371463" y="1650195"/>
                </a:lnTo>
                <a:lnTo>
                  <a:pt x="1408469" y="1625549"/>
                </a:lnTo>
                <a:lnTo>
                  <a:pt x="1444149" y="1599147"/>
                </a:lnTo>
                <a:lnTo>
                  <a:pt x="1478441" y="1571048"/>
                </a:lnTo>
                <a:lnTo>
                  <a:pt x="1511284" y="1541316"/>
                </a:lnTo>
                <a:lnTo>
                  <a:pt x="1542616" y="1510012"/>
                </a:lnTo>
                <a:lnTo>
                  <a:pt x="1572374" y="1477198"/>
                </a:lnTo>
                <a:lnTo>
                  <a:pt x="1600498" y="1442936"/>
                </a:lnTo>
                <a:lnTo>
                  <a:pt x="1626924" y="1407287"/>
                </a:lnTo>
                <a:lnTo>
                  <a:pt x="1651592" y="1370313"/>
                </a:lnTo>
                <a:lnTo>
                  <a:pt x="1674439" y="1332076"/>
                </a:lnTo>
                <a:lnTo>
                  <a:pt x="1695404" y="1292637"/>
                </a:lnTo>
                <a:lnTo>
                  <a:pt x="1714425" y="1252059"/>
                </a:lnTo>
                <a:lnTo>
                  <a:pt x="1731440" y="1210404"/>
                </a:lnTo>
                <a:lnTo>
                  <a:pt x="1746386" y="1167732"/>
                </a:lnTo>
                <a:lnTo>
                  <a:pt x="1759203" y="1124106"/>
                </a:lnTo>
                <a:lnTo>
                  <a:pt x="1769828" y="1079588"/>
                </a:lnTo>
                <a:lnTo>
                  <a:pt x="1778200" y="1034239"/>
                </a:lnTo>
                <a:lnTo>
                  <a:pt x="1784256" y="988121"/>
                </a:lnTo>
                <a:lnTo>
                  <a:pt x="1787935" y="941296"/>
                </a:lnTo>
                <a:lnTo>
                  <a:pt x="1789176" y="893826"/>
                </a:lnTo>
                <a:lnTo>
                  <a:pt x="1787935" y="846355"/>
                </a:lnTo>
                <a:lnTo>
                  <a:pt x="1784256" y="799530"/>
                </a:lnTo>
                <a:lnTo>
                  <a:pt x="1778200" y="753412"/>
                </a:lnTo>
                <a:lnTo>
                  <a:pt x="1769828" y="708063"/>
                </a:lnTo>
                <a:lnTo>
                  <a:pt x="1759203" y="663545"/>
                </a:lnTo>
                <a:lnTo>
                  <a:pt x="1746386" y="619919"/>
                </a:lnTo>
                <a:lnTo>
                  <a:pt x="1731440" y="577247"/>
                </a:lnTo>
                <a:lnTo>
                  <a:pt x="1714425" y="535592"/>
                </a:lnTo>
                <a:lnTo>
                  <a:pt x="1695404" y="495014"/>
                </a:lnTo>
                <a:lnTo>
                  <a:pt x="1674439" y="455575"/>
                </a:lnTo>
                <a:lnTo>
                  <a:pt x="1651592" y="417338"/>
                </a:lnTo>
                <a:lnTo>
                  <a:pt x="1626924" y="380364"/>
                </a:lnTo>
                <a:lnTo>
                  <a:pt x="1600498" y="344715"/>
                </a:lnTo>
                <a:lnTo>
                  <a:pt x="1572374" y="310453"/>
                </a:lnTo>
                <a:lnTo>
                  <a:pt x="1542616" y="277639"/>
                </a:lnTo>
                <a:lnTo>
                  <a:pt x="1511284" y="246335"/>
                </a:lnTo>
                <a:lnTo>
                  <a:pt x="1478441" y="216603"/>
                </a:lnTo>
                <a:lnTo>
                  <a:pt x="1444149" y="188504"/>
                </a:lnTo>
                <a:lnTo>
                  <a:pt x="1408469" y="162102"/>
                </a:lnTo>
                <a:lnTo>
                  <a:pt x="1371463" y="137456"/>
                </a:lnTo>
                <a:lnTo>
                  <a:pt x="1333193" y="114629"/>
                </a:lnTo>
                <a:lnTo>
                  <a:pt x="1293722" y="93684"/>
                </a:lnTo>
                <a:lnTo>
                  <a:pt x="1253110" y="74680"/>
                </a:lnTo>
                <a:lnTo>
                  <a:pt x="1211419" y="57682"/>
                </a:lnTo>
                <a:lnTo>
                  <a:pt x="1168712" y="42749"/>
                </a:lnTo>
                <a:lnTo>
                  <a:pt x="1125051" y="29944"/>
                </a:lnTo>
                <a:lnTo>
                  <a:pt x="1080496" y="19329"/>
                </a:lnTo>
                <a:lnTo>
                  <a:pt x="1035111" y="10965"/>
                </a:lnTo>
                <a:lnTo>
                  <a:pt x="988957" y="4914"/>
                </a:lnTo>
                <a:lnTo>
                  <a:pt x="942095" y="1238"/>
                </a:lnTo>
                <a:lnTo>
                  <a:pt x="894588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8043" y="3483605"/>
            <a:ext cx="1789430" cy="1788160"/>
          </a:xfrm>
          <a:custGeom>
            <a:avLst/>
            <a:gdLst/>
            <a:ahLst/>
            <a:cxnLst/>
            <a:rect l="l" t="t" r="r" b="b"/>
            <a:pathLst>
              <a:path w="1789429" h="1788160">
                <a:moveTo>
                  <a:pt x="0" y="893826"/>
                </a:moveTo>
                <a:lnTo>
                  <a:pt x="1240" y="846355"/>
                </a:lnTo>
                <a:lnTo>
                  <a:pt x="4919" y="799530"/>
                </a:lnTo>
                <a:lnTo>
                  <a:pt x="10975" y="753412"/>
                </a:lnTo>
                <a:lnTo>
                  <a:pt x="19347" y="708063"/>
                </a:lnTo>
                <a:lnTo>
                  <a:pt x="29972" y="663545"/>
                </a:lnTo>
                <a:lnTo>
                  <a:pt x="42789" y="619919"/>
                </a:lnTo>
                <a:lnTo>
                  <a:pt x="57735" y="577247"/>
                </a:lnTo>
                <a:lnTo>
                  <a:pt x="74750" y="535592"/>
                </a:lnTo>
                <a:lnTo>
                  <a:pt x="93771" y="495014"/>
                </a:lnTo>
                <a:lnTo>
                  <a:pt x="114736" y="455575"/>
                </a:lnTo>
                <a:lnTo>
                  <a:pt x="137583" y="417338"/>
                </a:lnTo>
                <a:lnTo>
                  <a:pt x="162251" y="380364"/>
                </a:lnTo>
                <a:lnTo>
                  <a:pt x="188677" y="344715"/>
                </a:lnTo>
                <a:lnTo>
                  <a:pt x="216801" y="310453"/>
                </a:lnTo>
                <a:lnTo>
                  <a:pt x="246559" y="277639"/>
                </a:lnTo>
                <a:lnTo>
                  <a:pt x="277891" y="246335"/>
                </a:lnTo>
                <a:lnTo>
                  <a:pt x="310734" y="216603"/>
                </a:lnTo>
                <a:lnTo>
                  <a:pt x="345026" y="188504"/>
                </a:lnTo>
                <a:lnTo>
                  <a:pt x="380706" y="162102"/>
                </a:lnTo>
                <a:lnTo>
                  <a:pt x="417712" y="137456"/>
                </a:lnTo>
                <a:lnTo>
                  <a:pt x="455982" y="114629"/>
                </a:lnTo>
                <a:lnTo>
                  <a:pt x="495453" y="93684"/>
                </a:lnTo>
                <a:lnTo>
                  <a:pt x="536065" y="74680"/>
                </a:lnTo>
                <a:lnTo>
                  <a:pt x="577756" y="57682"/>
                </a:lnTo>
                <a:lnTo>
                  <a:pt x="620463" y="42749"/>
                </a:lnTo>
                <a:lnTo>
                  <a:pt x="664124" y="29944"/>
                </a:lnTo>
                <a:lnTo>
                  <a:pt x="708679" y="19329"/>
                </a:lnTo>
                <a:lnTo>
                  <a:pt x="754064" y="10965"/>
                </a:lnTo>
                <a:lnTo>
                  <a:pt x="800218" y="4914"/>
                </a:lnTo>
                <a:lnTo>
                  <a:pt x="847080" y="1238"/>
                </a:lnTo>
                <a:lnTo>
                  <a:pt x="894588" y="0"/>
                </a:lnTo>
                <a:lnTo>
                  <a:pt x="942095" y="1238"/>
                </a:lnTo>
                <a:lnTo>
                  <a:pt x="988957" y="4914"/>
                </a:lnTo>
                <a:lnTo>
                  <a:pt x="1035111" y="10965"/>
                </a:lnTo>
                <a:lnTo>
                  <a:pt x="1080496" y="19329"/>
                </a:lnTo>
                <a:lnTo>
                  <a:pt x="1125051" y="29944"/>
                </a:lnTo>
                <a:lnTo>
                  <a:pt x="1168712" y="42749"/>
                </a:lnTo>
                <a:lnTo>
                  <a:pt x="1211419" y="57682"/>
                </a:lnTo>
                <a:lnTo>
                  <a:pt x="1253110" y="74680"/>
                </a:lnTo>
                <a:lnTo>
                  <a:pt x="1293722" y="93684"/>
                </a:lnTo>
                <a:lnTo>
                  <a:pt x="1333193" y="114629"/>
                </a:lnTo>
                <a:lnTo>
                  <a:pt x="1371463" y="137456"/>
                </a:lnTo>
                <a:lnTo>
                  <a:pt x="1408469" y="162102"/>
                </a:lnTo>
                <a:lnTo>
                  <a:pt x="1444149" y="188504"/>
                </a:lnTo>
                <a:lnTo>
                  <a:pt x="1478441" y="216603"/>
                </a:lnTo>
                <a:lnTo>
                  <a:pt x="1511284" y="246335"/>
                </a:lnTo>
                <a:lnTo>
                  <a:pt x="1542616" y="277639"/>
                </a:lnTo>
                <a:lnTo>
                  <a:pt x="1572374" y="310453"/>
                </a:lnTo>
                <a:lnTo>
                  <a:pt x="1600498" y="344715"/>
                </a:lnTo>
                <a:lnTo>
                  <a:pt x="1626924" y="380364"/>
                </a:lnTo>
                <a:lnTo>
                  <a:pt x="1651592" y="417338"/>
                </a:lnTo>
                <a:lnTo>
                  <a:pt x="1674439" y="455575"/>
                </a:lnTo>
                <a:lnTo>
                  <a:pt x="1695404" y="495014"/>
                </a:lnTo>
                <a:lnTo>
                  <a:pt x="1714425" y="535592"/>
                </a:lnTo>
                <a:lnTo>
                  <a:pt x="1731440" y="577247"/>
                </a:lnTo>
                <a:lnTo>
                  <a:pt x="1746386" y="619919"/>
                </a:lnTo>
                <a:lnTo>
                  <a:pt x="1759203" y="663545"/>
                </a:lnTo>
                <a:lnTo>
                  <a:pt x="1769828" y="708063"/>
                </a:lnTo>
                <a:lnTo>
                  <a:pt x="1778200" y="753412"/>
                </a:lnTo>
                <a:lnTo>
                  <a:pt x="1784256" y="799530"/>
                </a:lnTo>
                <a:lnTo>
                  <a:pt x="1787935" y="846355"/>
                </a:lnTo>
                <a:lnTo>
                  <a:pt x="1789176" y="893826"/>
                </a:lnTo>
                <a:lnTo>
                  <a:pt x="1787935" y="941296"/>
                </a:lnTo>
                <a:lnTo>
                  <a:pt x="1784256" y="988121"/>
                </a:lnTo>
                <a:lnTo>
                  <a:pt x="1778200" y="1034239"/>
                </a:lnTo>
                <a:lnTo>
                  <a:pt x="1769828" y="1079588"/>
                </a:lnTo>
                <a:lnTo>
                  <a:pt x="1759203" y="1124106"/>
                </a:lnTo>
                <a:lnTo>
                  <a:pt x="1746386" y="1167732"/>
                </a:lnTo>
                <a:lnTo>
                  <a:pt x="1731440" y="1210404"/>
                </a:lnTo>
                <a:lnTo>
                  <a:pt x="1714425" y="1252059"/>
                </a:lnTo>
                <a:lnTo>
                  <a:pt x="1695404" y="1292637"/>
                </a:lnTo>
                <a:lnTo>
                  <a:pt x="1674439" y="1332076"/>
                </a:lnTo>
                <a:lnTo>
                  <a:pt x="1651592" y="1370313"/>
                </a:lnTo>
                <a:lnTo>
                  <a:pt x="1626924" y="1407287"/>
                </a:lnTo>
                <a:lnTo>
                  <a:pt x="1600498" y="1442936"/>
                </a:lnTo>
                <a:lnTo>
                  <a:pt x="1572374" y="1477198"/>
                </a:lnTo>
                <a:lnTo>
                  <a:pt x="1542616" y="1510012"/>
                </a:lnTo>
                <a:lnTo>
                  <a:pt x="1511284" y="1541316"/>
                </a:lnTo>
                <a:lnTo>
                  <a:pt x="1478441" y="1571048"/>
                </a:lnTo>
                <a:lnTo>
                  <a:pt x="1444149" y="1599147"/>
                </a:lnTo>
                <a:lnTo>
                  <a:pt x="1408469" y="1625549"/>
                </a:lnTo>
                <a:lnTo>
                  <a:pt x="1371463" y="1650195"/>
                </a:lnTo>
                <a:lnTo>
                  <a:pt x="1333193" y="1673022"/>
                </a:lnTo>
                <a:lnTo>
                  <a:pt x="1293722" y="1693967"/>
                </a:lnTo>
                <a:lnTo>
                  <a:pt x="1253110" y="1712971"/>
                </a:lnTo>
                <a:lnTo>
                  <a:pt x="1211419" y="1729969"/>
                </a:lnTo>
                <a:lnTo>
                  <a:pt x="1168712" y="1744902"/>
                </a:lnTo>
                <a:lnTo>
                  <a:pt x="1125051" y="1757707"/>
                </a:lnTo>
                <a:lnTo>
                  <a:pt x="1080496" y="1768322"/>
                </a:lnTo>
                <a:lnTo>
                  <a:pt x="1035111" y="1776686"/>
                </a:lnTo>
                <a:lnTo>
                  <a:pt x="988957" y="1782737"/>
                </a:lnTo>
                <a:lnTo>
                  <a:pt x="942095" y="1786413"/>
                </a:lnTo>
                <a:lnTo>
                  <a:pt x="894588" y="1787652"/>
                </a:lnTo>
                <a:lnTo>
                  <a:pt x="847080" y="1786413"/>
                </a:lnTo>
                <a:lnTo>
                  <a:pt x="800218" y="1782737"/>
                </a:lnTo>
                <a:lnTo>
                  <a:pt x="754064" y="1776686"/>
                </a:lnTo>
                <a:lnTo>
                  <a:pt x="708679" y="1768322"/>
                </a:lnTo>
                <a:lnTo>
                  <a:pt x="664124" y="1757707"/>
                </a:lnTo>
                <a:lnTo>
                  <a:pt x="620463" y="1744902"/>
                </a:lnTo>
                <a:lnTo>
                  <a:pt x="577756" y="1729969"/>
                </a:lnTo>
                <a:lnTo>
                  <a:pt x="536065" y="1712971"/>
                </a:lnTo>
                <a:lnTo>
                  <a:pt x="495453" y="1693967"/>
                </a:lnTo>
                <a:lnTo>
                  <a:pt x="455982" y="1673022"/>
                </a:lnTo>
                <a:lnTo>
                  <a:pt x="417712" y="1650195"/>
                </a:lnTo>
                <a:lnTo>
                  <a:pt x="380706" y="1625549"/>
                </a:lnTo>
                <a:lnTo>
                  <a:pt x="345026" y="1599147"/>
                </a:lnTo>
                <a:lnTo>
                  <a:pt x="310734" y="1571048"/>
                </a:lnTo>
                <a:lnTo>
                  <a:pt x="277891" y="1541316"/>
                </a:lnTo>
                <a:lnTo>
                  <a:pt x="246559" y="1510012"/>
                </a:lnTo>
                <a:lnTo>
                  <a:pt x="216801" y="1477198"/>
                </a:lnTo>
                <a:lnTo>
                  <a:pt x="188677" y="1442936"/>
                </a:lnTo>
                <a:lnTo>
                  <a:pt x="162251" y="1407287"/>
                </a:lnTo>
                <a:lnTo>
                  <a:pt x="137583" y="1370313"/>
                </a:lnTo>
                <a:lnTo>
                  <a:pt x="114736" y="1332076"/>
                </a:lnTo>
                <a:lnTo>
                  <a:pt x="93771" y="1292637"/>
                </a:lnTo>
                <a:lnTo>
                  <a:pt x="74750" y="1252059"/>
                </a:lnTo>
                <a:lnTo>
                  <a:pt x="57735" y="1210404"/>
                </a:lnTo>
                <a:lnTo>
                  <a:pt x="42789" y="1167732"/>
                </a:lnTo>
                <a:lnTo>
                  <a:pt x="29972" y="1124106"/>
                </a:lnTo>
                <a:lnTo>
                  <a:pt x="19347" y="1079588"/>
                </a:lnTo>
                <a:lnTo>
                  <a:pt x="10975" y="1034239"/>
                </a:lnTo>
                <a:lnTo>
                  <a:pt x="4919" y="988121"/>
                </a:lnTo>
                <a:lnTo>
                  <a:pt x="1240" y="941296"/>
                </a:lnTo>
                <a:lnTo>
                  <a:pt x="0" y="893826"/>
                </a:lnTo>
                <a:close/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64174" y="4190690"/>
            <a:ext cx="12179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Parallelize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61002" y="4052819"/>
            <a:ext cx="557822" cy="684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3673" y="4075679"/>
            <a:ext cx="477520" cy="603885"/>
          </a:xfrm>
          <a:custGeom>
            <a:avLst/>
            <a:gdLst/>
            <a:ahLst/>
            <a:cxnLst/>
            <a:rect l="l" t="t" r="r" b="b"/>
            <a:pathLst>
              <a:path w="477520" h="603885">
                <a:moveTo>
                  <a:pt x="238505" y="0"/>
                </a:moveTo>
                <a:lnTo>
                  <a:pt x="0" y="301752"/>
                </a:lnTo>
                <a:lnTo>
                  <a:pt x="238505" y="603504"/>
                </a:lnTo>
                <a:lnTo>
                  <a:pt x="238505" y="482803"/>
                </a:lnTo>
                <a:lnTo>
                  <a:pt x="477012" y="482803"/>
                </a:lnTo>
                <a:lnTo>
                  <a:pt x="477012" y="120650"/>
                </a:lnTo>
                <a:lnTo>
                  <a:pt x="238505" y="120650"/>
                </a:lnTo>
                <a:lnTo>
                  <a:pt x="238505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9510" y="3441694"/>
            <a:ext cx="1908048" cy="190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91231" y="3483605"/>
            <a:ext cx="1789430" cy="1788160"/>
          </a:xfrm>
          <a:custGeom>
            <a:avLst/>
            <a:gdLst/>
            <a:ahLst/>
            <a:cxnLst/>
            <a:rect l="l" t="t" r="r" b="b"/>
            <a:pathLst>
              <a:path w="1789429" h="1788160">
                <a:moveTo>
                  <a:pt x="894588" y="0"/>
                </a:moveTo>
                <a:lnTo>
                  <a:pt x="847080" y="1238"/>
                </a:lnTo>
                <a:lnTo>
                  <a:pt x="800218" y="4914"/>
                </a:lnTo>
                <a:lnTo>
                  <a:pt x="754064" y="10965"/>
                </a:lnTo>
                <a:lnTo>
                  <a:pt x="708679" y="19329"/>
                </a:lnTo>
                <a:lnTo>
                  <a:pt x="664124" y="29944"/>
                </a:lnTo>
                <a:lnTo>
                  <a:pt x="620463" y="42749"/>
                </a:lnTo>
                <a:lnTo>
                  <a:pt x="577756" y="57682"/>
                </a:lnTo>
                <a:lnTo>
                  <a:pt x="536065" y="74680"/>
                </a:lnTo>
                <a:lnTo>
                  <a:pt x="495453" y="93684"/>
                </a:lnTo>
                <a:lnTo>
                  <a:pt x="455982" y="114629"/>
                </a:lnTo>
                <a:lnTo>
                  <a:pt x="417712" y="137456"/>
                </a:lnTo>
                <a:lnTo>
                  <a:pt x="380706" y="162102"/>
                </a:lnTo>
                <a:lnTo>
                  <a:pt x="345026" y="188504"/>
                </a:lnTo>
                <a:lnTo>
                  <a:pt x="310734" y="216603"/>
                </a:lnTo>
                <a:lnTo>
                  <a:pt x="277891" y="246335"/>
                </a:lnTo>
                <a:lnTo>
                  <a:pt x="246559" y="277639"/>
                </a:lnTo>
                <a:lnTo>
                  <a:pt x="216801" y="310453"/>
                </a:lnTo>
                <a:lnTo>
                  <a:pt x="188677" y="344715"/>
                </a:lnTo>
                <a:lnTo>
                  <a:pt x="162251" y="380364"/>
                </a:lnTo>
                <a:lnTo>
                  <a:pt x="137583" y="417338"/>
                </a:lnTo>
                <a:lnTo>
                  <a:pt x="114736" y="455575"/>
                </a:lnTo>
                <a:lnTo>
                  <a:pt x="93771" y="495014"/>
                </a:lnTo>
                <a:lnTo>
                  <a:pt x="74750" y="535592"/>
                </a:lnTo>
                <a:lnTo>
                  <a:pt x="57735" y="577247"/>
                </a:lnTo>
                <a:lnTo>
                  <a:pt x="42789" y="619919"/>
                </a:lnTo>
                <a:lnTo>
                  <a:pt x="29972" y="663545"/>
                </a:lnTo>
                <a:lnTo>
                  <a:pt x="19347" y="708063"/>
                </a:lnTo>
                <a:lnTo>
                  <a:pt x="10975" y="753412"/>
                </a:lnTo>
                <a:lnTo>
                  <a:pt x="4919" y="799530"/>
                </a:lnTo>
                <a:lnTo>
                  <a:pt x="1240" y="846355"/>
                </a:lnTo>
                <a:lnTo>
                  <a:pt x="0" y="893826"/>
                </a:lnTo>
                <a:lnTo>
                  <a:pt x="1240" y="941296"/>
                </a:lnTo>
                <a:lnTo>
                  <a:pt x="4919" y="988121"/>
                </a:lnTo>
                <a:lnTo>
                  <a:pt x="10975" y="1034239"/>
                </a:lnTo>
                <a:lnTo>
                  <a:pt x="19347" y="1079588"/>
                </a:lnTo>
                <a:lnTo>
                  <a:pt x="29972" y="1124106"/>
                </a:lnTo>
                <a:lnTo>
                  <a:pt x="42789" y="1167732"/>
                </a:lnTo>
                <a:lnTo>
                  <a:pt x="57735" y="1210404"/>
                </a:lnTo>
                <a:lnTo>
                  <a:pt x="74750" y="1252059"/>
                </a:lnTo>
                <a:lnTo>
                  <a:pt x="93771" y="1292637"/>
                </a:lnTo>
                <a:lnTo>
                  <a:pt x="114736" y="1332076"/>
                </a:lnTo>
                <a:lnTo>
                  <a:pt x="137583" y="1370313"/>
                </a:lnTo>
                <a:lnTo>
                  <a:pt x="162251" y="1407287"/>
                </a:lnTo>
                <a:lnTo>
                  <a:pt x="188677" y="1442936"/>
                </a:lnTo>
                <a:lnTo>
                  <a:pt x="216801" y="1477198"/>
                </a:lnTo>
                <a:lnTo>
                  <a:pt x="246559" y="1510012"/>
                </a:lnTo>
                <a:lnTo>
                  <a:pt x="277891" y="1541316"/>
                </a:lnTo>
                <a:lnTo>
                  <a:pt x="310734" y="1571048"/>
                </a:lnTo>
                <a:lnTo>
                  <a:pt x="345026" y="1599147"/>
                </a:lnTo>
                <a:lnTo>
                  <a:pt x="380706" y="1625549"/>
                </a:lnTo>
                <a:lnTo>
                  <a:pt x="417712" y="1650195"/>
                </a:lnTo>
                <a:lnTo>
                  <a:pt x="455982" y="1673022"/>
                </a:lnTo>
                <a:lnTo>
                  <a:pt x="495453" y="1693967"/>
                </a:lnTo>
                <a:lnTo>
                  <a:pt x="536065" y="1712971"/>
                </a:lnTo>
                <a:lnTo>
                  <a:pt x="577756" y="1729969"/>
                </a:lnTo>
                <a:lnTo>
                  <a:pt x="620463" y="1744902"/>
                </a:lnTo>
                <a:lnTo>
                  <a:pt x="664124" y="1757707"/>
                </a:lnTo>
                <a:lnTo>
                  <a:pt x="708679" y="1768322"/>
                </a:lnTo>
                <a:lnTo>
                  <a:pt x="754064" y="1776686"/>
                </a:lnTo>
                <a:lnTo>
                  <a:pt x="800218" y="1782737"/>
                </a:lnTo>
                <a:lnTo>
                  <a:pt x="847080" y="1786413"/>
                </a:lnTo>
                <a:lnTo>
                  <a:pt x="894588" y="1787652"/>
                </a:lnTo>
                <a:lnTo>
                  <a:pt x="942095" y="1786413"/>
                </a:lnTo>
                <a:lnTo>
                  <a:pt x="988957" y="1782737"/>
                </a:lnTo>
                <a:lnTo>
                  <a:pt x="1035111" y="1776686"/>
                </a:lnTo>
                <a:lnTo>
                  <a:pt x="1080496" y="1768322"/>
                </a:lnTo>
                <a:lnTo>
                  <a:pt x="1125051" y="1757707"/>
                </a:lnTo>
                <a:lnTo>
                  <a:pt x="1168712" y="1744902"/>
                </a:lnTo>
                <a:lnTo>
                  <a:pt x="1211419" y="1729969"/>
                </a:lnTo>
                <a:lnTo>
                  <a:pt x="1253110" y="1712971"/>
                </a:lnTo>
                <a:lnTo>
                  <a:pt x="1293722" y="1693967"/>
                </a:lnTo>
                <a:lnTo>
                  <a:pt x="1333193" y="1673022"/>
                </a:lnTo>
                <a:lnTo>
                  <a:pt x="1371463" y="1650195"/>
                </a:lnTo>
                <a:lnTo>
                  <a:pt x="1408469" y="1625549"/>
                </a:lnTo>
                <a:lnTo>
                  <a:pt x="1444149" y="1599147"/>
                </a:lnTo>
                <a:lnTo>
                  <a:pt x="1478441" y="1571048"/>
                </a:lnTo>
                <a:lnTo>
                  <a:pt x="1511284" y="1541316"/>
                </a:lnTo>
                <a:lnTo>
                  <a:pt x="1542616" y="1510012"/>
                </a:lnTo>
                <a:lnTo>
                  <a:pt x="1572374" y="1477198"/>
                </a:lnTo>
                <a:lnTo>
                  <a:pt x="1600498" y="1442936"/>
                </a:lnTo>
                <a:lnTo>
                  <a:pt x="1626924" y="1407287"/>
                </a:lnTo>
                <a:lnTo>
                  <a:pt x="1651592" y="1370313"/>
                </a:lnTo>
                <a:lnTo>
                  <a:pt x="1674439" y="1332076"/>
                </a:lnTo>
                <a:lnTo>
                  <a:pt x="1695404" y="1292637"/>
                </a:lnTo>
                <a:lnTo>
                  <a:pt x="1714425" y="1252059"/>
                </a:lnTo>
                <a:lnTo>
                  <a:pt x="1731440" y="1210404"/>
                </a:lnTo>
                <a:lnTo>
                  <a:pt x="1746386" y="1167732"/>
                </a:lnTo>
                <a:lnTo>
                  <a:pt x="1759203" y="1124106"/>
                </a:lnTo>
                <a:lnTo>
                  <a:pt x="1769828" y="1079588"/>
                </a:lnTo>
                <a:lnTo>
                  <a:pt x="1778200" y="1034239"/>
                </a:lnTo>
                <a:lnTo>
                  <a:pt x="1784256" y="988121"/>
                </a:lnTo>
                <a:lnTo>
                  <a:pt x="1787935" y="941296"/>
                </a:lnTo>
                <a:lnTo>
                  <a:pt x="1789176" y="893826"/>
                </a:lnTo>
                <a:lnTo>
                  <a:pt x="1787935" y="846355"/>
                </a:lnTo>
                <a:lnTo>
                  <a:pt x="1784256" y="799530"/>
                </a:lnTo>
                <a:lnTo>
                  <a:pt x="1778200" y="753412"/>
                </a:lnTo>
                <a:lnTo>
                  <a:pt x="1769828" y="708063"/>
                </a:lnTo>
                <a:lnTo>
                  <a:pt x="1759203" y="663545"/>
                </a:lnTo>
                <a:lnTo>
                  <a:pt x="1746386" y="619919"/>
                </a:lnTo>
                <a:lnTo>
                  <a:pt x="1731440" y="577247"/>
                </a:lnTo>
                <a:lnTo>
                  <a:pt x="1714425" y="535592"/>
                </a:lnTo>
                <a:lnTo>
                  <a:pt x="1695404" y="495014"/>
                </a:lnTo>
                <a:lnTo>
                  <a:pt x="1674439" y="455575"/>
                </a:lnTo>
                <a:lnTo>
                  <a:pt x="1651592" y="417338"/>
                </a:lnTo>
                <a:lnTo>
                  <a:pt x="1626924" y="380364"/>
                </a:lnTo>
                <a:lnTo>
                  <a:pt x="1600498" y="344715"/>
                </a:lnTo>
                <a:lnTo>
                  <a:pt x="1572374" y="310453"/>
                </a:lnTo>
                <a:lnTo>
                  <a:pt x="1542616" y="277639"/>
                </a:lnTo>
                <a:lnTo>
                  <a:pt x="1511284" y="246335"/>
                </a:lnTo>
                <a:lnTo>
                  <a:pt x="1478441" y="216603"/>
                </a:lnTo>
                <a:lnTo>
                  <a:pt x="1444149" y="188504"/>
                </a:lnTo>
                <a:lnTo>
                  <a:pt x="1408469" y="162102"/>
                </a:lnTo>
                <a:lnTo>
                  <a:pt x="1371463" y="137456"/>
                </a:lnTo>
                <a:lnTo>
                  <a:pt x="1333193" y="114629"/>
                </a:lnTo>
                <a:lnTo>
                  <a:pt x="1293722" y="93684"/>
                </a:lnTo>
                <a:lnTo>
                  <a:pt x="1253110" y="74680"/>
                </a:lnTo>
                <a:lnTo>
                  <a:pt x="1211419" y="57682"/>
                </a:lnTo>
                <a:lnTo>
                  <a:pt x="1168712" y="42749"/>
                </a:lnTo>
                <a:lnTo>
                  <a:pt x="1125051" y="29944"/>
                </a:lnTo>
                <a:lnTo>
                  <a:pt x="1080496" y="19329"/>
                </a:lnTo>
                <a:lnTo>
                  <a:pt x="1035111" y="10965"/>
                </a:lnTo>
                <a:lnTo>
                  <a:pt x="988957" y="4914"/>
                </a:lnTo>
                <a:lnTo>
                  <a:pt x="942095" y="1238"/>
                </a:lnTo>
                <a:lnTo>
                  <a:pt x="894588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91231" y="3483605"/>
            <a:ext cx="1789430" cy="1788160"/>
          </a:xfrm>
          <a:custGeom>
            <a:avLst/>
            <a:gdLst/>
            <a:ahLst/>
            <a:cxnLst/>
            <a:rect l="l" t="t" r="r" b="b"/>
            <a:pathLst>
              <a:path w="1789429" h="1788160">
                <a:moveTo>
                  <a:pt x="0" y="893826"/>
                </a:moveTo>
                <a:lnTo>
                  <a:pt x="1240" y="846355"/>
                </a:lnTo>
                <a:lnTo>
                  <a:pt x="4919" y="799530"/>
                </a:lnTo>
                <a:lnTo>
                  <a:pt x="10975" y="753412"/>
                </a:lnTo>
                <a:lnTo>
                  <a:pt x="19347" y="708063"/>
                </a:lnTo>
                <a:lnTo>
                  <a:pt x="29972" y="663545"/>
                </a:lnTo>
                <a:lnTo>
                  <a:pt x="42789" y="619919"/>
                </a:lnTo>
                <a:lnTo>
                  <a:pt x="57735" y="577247"/>
                </a:lnTo>
                <a:lnTo>
                  <a:pt x="74750" y="535592"/>
                </a:lnTo>
                <a:lnTo>
                  <a:pt x="93771" y="495014"/>
                </a:lnTo>
                <a:lnTo>
                  <a:pt x="114736" y="455575"/>
                </a:lnTo>
                <a:lnTo>
                  <a:pt x="137583" y="417338"/>
                </a:lnTo>
                <a:lnTo>
                  <a:pt x="162251" y="380364"/>
                </a:lnTo>
                <a:lnTo>
                  <a:pt x="188677" y="344715"/>
                </a:lnTo>
                <a:lnTo>
                  <a:pt x="216801" y="310453"/>
                </a:lnTo>
                <a:lnTo>
                  <a:pt x="246559" y="277639"/>
                </a:lnTo>
                <a:lnTo>
                  <a:pt x="277891" y="246335"/>
                </a:lnTo>
                <a:lnTo>
                  <a:pt x="310734" y="216603"/>
                </a:lnTo>
                <a:lnTo>
                  <a:pt x="345026" y="188504"/>
                </a:lnTo>
                <a:lnTo>
                  <a:pt x="380706" y="162102"/>
                </a:lnTo>
                <a:lnTo>
                  <a:pt x="417712" y="137456"/>
                </a:lnTo>
                <a:lnTo>
                  <a:pt x="455982" y="114629"/>
                </a:lnTo>
                <a:lnTo>
                  <a:pt x="495453" y="93684"/>
                </a:lnTo>
                <a:lnTo>
                  <a:pt x="536065" y="74680"/>
                </a:lnTo>
                <a:lnTo>
                  <a:pt x="577756" y="57682"/>
                </a:lnTo>
                <a:lnTo>
                  <a:pt x="620463" y="42749"/>
                </a:lnTo>
                <a:lnTo>
                  <a:pt x="664124" y="29944"/>
                </a:lnTo>
                <a:lnTo>
                  <a:pt x="708679" y="19329"/>
                </a:lnTo>
                <a:lnTo>
                  <a:pt x="754064" y="10965"/>
                </a:lnTo>
                <a:lnTo>
                  <a:pt x="800218" y="4914"/>
                </a:lnTo>
                <a:lnTo>
                  <a:pt x="847080" y="1238"/>
                </a:lnTo>
                <a:lnTo>
                  <a:pt x="894588" y="0"/>
                </a:lnTo>
                <a:lnTo>
                  <a:pt x="942095" y="1238"/>
                </a:lnTo>
                <a:lnTo>
                  <a:pt x="988957" y="4914"/>
                </a:lnTo>
                <a:lnTo>
                  <a:pt x="1035111" y="10965"/>
                </a:lnTo>
                <a:lnTo>
                  <a:pt x="1080496" y="19329"/>
                </a:lnTo>
                <a:lnTo>
                  <a:pt x="1125051" y="29944"/>
                </a:lnTo>
                <a:lnTo>
                  <a:pt x="1168712" y="42749"/>
                </a:lnTo>
                <a:lnTo>
                  <a:pt x="1211419" y="57682"/>
                </a:lnTo>
                <a:lnTo>
                  <a:pt x="1253110" y="74680"/>
                </a:lnTo>
                <a:lnTo>
                  <a:pt x="1293722" y="93684"/>
                </a:lnTo>
                <a:lnTo>
                  <a:pt x="1333193" y="114629"/>
                </a:lnTo>
                <a:lnTo>
                  <a:pt x="1371463" y="137456"/>
                </a:lnTo>
                <a:lnTo>
                  <a:pt x="1408469" y="162102"/>
                </a:lnTo>
                <a:lnTo>
                  <a:pt x="1444149" y="188504"/>
                </a:lnTo>
                <a:lnTo>
                  <a:pt x="1478441" y="216603"/>
                </a:lnTo>
                <a:lnTo>
                  <a:pt x="1511284" y="246335"/>
                </a:lnTo>
                <a:lnTo>
                  <a:pt x="1542616" y="277639"/>
                </a:lnTo>
                <a:lnTo>
                  <a:pt x="1572374" y="310453"/>
                </a:lnTo>
                <a:lnTo>
                  <a:pt x="1600498" y="344715"/>
                </a:lnTo>
                <a:lnTo>
                  <a:pt x="1626924" y="380364"/>
                </a:lnTo>
                <a:lnTo>
                  <a:pt x="1651592" y="417338"/>
                </a:lnTo>
                <a:lnTo>
                  <a:pt x="1674439" y="455575"/>
                </a:lnTo>
                <a:lnTo>
                  <a:pt x="1695404" y="495014"/>
                </a:lnTo>
                <a:lnTo>
                  <a:pt x="1714425" y="535592"/>
                </a:lnTo>
                <a:lnTo>
                  <a:pt x="1731440" y="577247"/>
                </a:lnTo>
                <a:lnTo>
                  <a:pt x="1746386" y="619919"/>
                </a:lnTo>
                <a:lnTo>
                  <a:pt x="1759203" y="663545"/>
                </a:lnTo>
                <a:lnTo>
                  <a:pt x="1769828" y="708063"/>
                </a:lnTo>
                <a:lnTo>
                  <a:pt x="1778200" y="753412"/>
                </a:lnTo>
                <a:lnTo>
                  <a:pt x="1784256" y="799530"/>
                </a:lnTo>
                <a:lnTo>
                  <a:pt x="1787935" y="846355"/>
                </a:lnTo>
                <a:lnTo>
                  <a:pt x="1789176" y="893826"/>
                </a:lnTo>
                <a:lnTo>
                  <a:pt x="1787935" y="941296"/>
                </a:lnTo>
                <a:lnTo>
                  <a:pt x="1784256" y="988121"/>
                </a:lnTo>
                <a:lnTo>
                  <a:pt x="1778200" y="1034239"/>
                </a:lnTo>
                <a:lnTo>
                  <a:pt x="1769828" y="1079588"/>
                </a:lnTo>
                <a:lnTo>
                  <a:pt x="1759203" y="1124106"/>
                </a:lnTo>
                <a:lnTo>
                  <a:pt x="1746386" y="1167732"/>
                </a:lnTo>
                <a:lnTo>
                  <a:pt x="1731440" y="1210404"/>
                </a:lnTo>
                <a:lnTo>
                  <a:pt x="1714425" y="1252059"/>
                </a:lnTo>
                <a:lnTo>
                  <a:pt x="1695404" y="1292637"/>
                </a:lnTo>
                <a:lnTo>
                  <a:pt x="1674439" y="1332076"/>
                </a:lnTo>
                <a:lnTo>
                  <a:pt x="1651592" y="1370313"/>
                </a:lnTo>
                <a:lnTo>
                  <a:pt x="1626924" y="1407287"/>
                </a:lnTo>
                <a:lnTo>
                  <a:pt x="1600498" y="1442936"/>
                </a:lnTo>
                <a:lnTo>
                  <a:pt x="1572374" y="1477198"/>
                </a:lnTo>
                <a:lnTo>
                  <a:pt x="1542616" y="1510012"/>
                </a:lnTo>
                <a:lnTo>
                  <a:pt x="1511284" y="1541316"/>
                </a:lnTo>
                <a:lnTo>
                  <a:pt x="1478441" y="1571048"/>
                </a:lnTo>
                <a:lnTo>
                  <a:pt x="1444149" y="1599147"/>
                </a:lnTo>
                <a:lnTo>
                  <a:pt x="1408469" y="1625549"/>
                </a:lnTo>
                <a:lnTo>
                  <a:pt x="1371463" y="1650195"/>
                </a:lnTo>
                <a:lnTo>
                  <a:pt x="1333193" y="1673022"/>
                </a:lnTo>
                <a:lnTo>
                  <a:pt x="1293722" y="1693967"/>
                </a:lnTo>
                <a:lnTo>
                  <a:pt x="1253110" y="1712971"/>
                </a:lnTo>
                <a:lnTo>
                  <a:pt x="1211419" y="1729969"/>
                </a:lnTo>
                <a:lnTo>
                  <a:pt x="1168712" y="1744902"/>
                </a:lnTo>
                <a:lnTo>
                  <a:pt x="1125051" y="1757707"/>
                </a:lnTo>
                <a:lnTo>
                  <a:pt x="1080496" y="1768322"/>
                </a:lnTo>
                <a:lnTo>
                  <a:pt x="1035111" y="1776686"/>
                </a:lnTo>
                <a:lnTo>
                  <a:pt x="988957" y="1782737"/>
                </a:lnTo>
                <a:lnTo>
                  <a:pt x="942095" y="1786413"/>
                </a:lnTo>
                <a:lnTo>
                  <a:pt x="894588" y="1787652"/>
                </a:lnTo>
                <a:lnTo>
                  <a:pt x="847080" y="1786413"/>
                </a:lnTo>
                <a:lnTo>
                  <a:pt x="800218" y="1782737"/>
                </a:lnTo>
                <a:lnTo>
                  <a:pt x="754064" y="1776686"/>
                </a:lnTo>
                <a:lnTo>
                  <a:pt x="708679" y="1768322"/>
                </a:lnTo>
                <a:lnTo>
                  <a:pt x="664124" y="1757707"/>
                </a:lnTo>
                <a:lnTo>
                  <a:pt x="620463" y="1744902"/>
                </a:lnTo>
                <a:lnTo>
                  <a:pt x="577756" y="1729969"/>
                </a:lnTo>
                <a:lnTo>
                  <a:pt x="536065" y="1712971"/>
                </a:lnTo>
                <a:lnTo>
                  <a:pt x="495453" y="1693967"/>
                </a:lnTo>
                <a:lnTo>
                  <a:pt x="455982" y="1673022"/>
                </a:lnTo>
                <a:lnTo>
                  <a:pt x="417712" y="1650195"/>
                </a:lnTo>
                <a:lnTo>
                  <a:pt x="380706" y="1625549"/>
                </a:lnTo>
                <a:lnTo>
                  <a:pt x="345026" y="1599147"/>
                </a:lnTo>
                <a:lnTo>
                  <a:pt x="310734" y="1571048"/>
                </a:lnTo>
                <a:lnTo>
                  <a:pt x="277891" y="1541316"/>
                </a:lnTo>
                <a:lnTo>
                  <a:pt x="246559" y="1510012"/>
                </a:lnTo>
                <a:lnTo>
                  <a:pt x="216801" y="1477198"/>
                </a:lnTo>
                <a:lnTo>
                  <a:pt x="188677" y="1442936"/>
                </a:lnTo>
                <a:lnTo>
                  <a:pt x="162251" y="1407287"/>
                </a:lnTo>
                <a:lnTo>
                  <a:pt x="137583" y="1370313"/>
                </a:lnTo>
                <a:lnTo>
                  <a:pt x="114736" y="1332076"/>
                </a:lnTo>
                <a:lnTo>
                  <a:pt x="93771" y="1292637"/>
                </a:lnTo>
                <a:lnTo>
                  <a:pt x="74750" y="1252059"/>
                </a:lnTo>
                <a:lnTo>
                  <a:pt x="57735" y="1210404"/>
                </a:lnTo>
                <a:lnTo>
                  <a:pt x="42789" y="1167732"/>
                </a:lnTo>
                <a:lnTo>
                  <a:pt x="29972" y="1124106"/>
                </a:lnTo>
                <a:lnTo>
                  <a:pt x="19347" y="1079588"/>
                </a:lnTo>
                <a:lnTo>
                  <a:pt x="10975" y="1034239"/>
                </a:lnTo>
                <a:lnTo>
                  <a:pt x="4919" y="988121"/>
                </a:lnTo>
                <a:lnTo>
                  <a:pt x="1240" y="941296"/>
                </a:lnTo>
                <a:lnTo>
                  <a:pt x="0" y="893826"/>
                </a:lnTo>
                <a:close/>
              </a:path>
            </a:pathLst>
          </a:custGeom>
          <a:ln w="38100">
            <a:solidFill>
              <a:srgbClr val="76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6356" y="4190690"/>
            <a:ext cx="1057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Opt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ze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31005" y="2996712"/>
            <a:ext cx="618731" cy="5836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4186" y="3019166"/>
            <a:ext cx="537210" cy="503555"/>
          </a:xfrm>
          <a:custGeom>
            <a:avLst/>
            <a:gdLst/>
            <a:ahLst/>
            <a:cxnLst/>
            <a:rect l="l" t="t" r="r" b="b"/>
            <a:pathLst>
              <a:path w="537210" h="503554">
                <a:moveTo>
                  <a:pt x="394969" y="0"/>
                </a:moveTo>
                <a:lnTo>
                  <a:pt x="14477" y="55372"/>
                </a:lnTo>
                <a:lnTo>
                  <a:pt x="118999" y="115697"/>
                </a:lnTo>
                <a:lnTo>
                  <a:pt x="0" y="322072"/>
                </a:lnTo>
                <a:lnTo>
                  <a:pt x="313563" y="503047"/>
                </a:lnTo>
                <a:lnTo>
                  <a:pt x="432688" y="296799"/>
                </a:lnTo>
                <a:lnTo>
                  <a:pt x="513182" y="296799"/>
                </a:lnTo>
                <a:lnTo>
                  <a:pt x="394969" y="0"/>
                </a:lnTo>
                <a:close/>
              </a:path>
              <a:path w="537210" h="503554">
                <a:moveTo>
                  <a:pt x="513182" y="296799"/>
                </a:moveTo>
                <a:lnTo>
                  <a:pt x="432688" y="296799"/>
                </a:lnTo>
                <a:lnTo>
                  <a:pt x="537210" y="357124"/>
                </a:lnTo>
                <a:lnTo>
                  <a:pt x="513182" y="296799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45496" y="5850045"/>
            <a:ext cx="164465" cy="151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850" dirty="0">
                <a:solidFill>
                  <a:srgbClr val="505050"/>
                </a:solidFill>
                <a:latin typeface="Trebuchet MS"/>
                <a:cs typeface="Trebuchet MS"/>
              </a:rPr>
              <a:t>9</a:t>
            </a:fld>
            <a:endParaRPr sz="850">
              <a:latin typeface="Trebuchet MS"/>
              <a:cs typeface="Trebuchet M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99C729-D362-46EF-8595-FBBC2EED0775}"/>
              </a:ext>
            </a:extLst>
          </p:cNvPr>
          <p:cNvSpPr txBox="1">
            <a:spLocks/>
          </p:cNvSpPr>
          <p:nvPr/>
        </p:nvSpPr>
        <p:spPr>
          <a:xfrm>
            <a:off x="-121732" y="261413"/>
            <a:ext cx="10612731" cy="584775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b="1" kern="0" dirty="0">
                <a:solidFill>
                  <a:srgbClr val="4E7A00"/>
                </a:solidFill>
                <a:latin typeface="Trebuchet MS" pitchFamily="34" charset="0"/>
                <a:ea typeface="+mj-ea"/>
                <a:cs typeface="+mj-cs"/>
              </a:rPr>
              <a:t>Port a ‘in-house’ code to GPU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4E7A00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6568667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5_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bg2">
                  <a:alpha val="0"/>
                </a:schemeClr>
              </a:gs>
              <a:gs pos="50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lnSpc>
            <a:spcPct val="90000"/>
          </a:lnSpc>
          <a:defRPr dirty="0" err="1" smtClean="0">
            <a:solidFill>
              <a:schemeClr val="accent4"/>
            </a:solidFill>
            <a:latin typeface="Trebuchet MS" panose="020B0603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TC 18 Sales Training Draft V3.4_ 180323_Consolidated" id="{FD7472A1-06C9-874D-AE8C-BF2ADBD8C7DA}" vid="{23B83E89-3A7F-D149-A99F-A28682BCD409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BM Systems Template 12/8/15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00649D"/>
      </a:accent2>
      <a:accent3>
        <a:srgbClr val="FFFFFF"/>
      </a:accent3>
      <a:accent4>
        <a:srgbClr val="000000"/>
      </a:accent4>
      <a:accent5>
        <a:srgbClr val="C1E5F9"/>
      </a:accent5>
      <a:accent6>
        <a:srgbClr val="005A8E"/>
      </a:accent6>
      <a:hlink>
        <a:srgbClr val="00649D"/>
      </a:hlink>
      <a:folHlink>
        <a:srgbClr val="00649D"/>
      </a:folHlink>
    </a:clrScheme>
    <a:fontScheme name="Expert_integrated_systems_PureSystems_PPT_template_white_standard_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lIns="91433" tIns="45716" rIns="91433" bIns="45716" rtlCol="0" anchor="ctr"/>
      <a:lstStyle>
        <a:defPPr algn="ctr">
          <a:defRPr sz="1100" dirty="0">
            <a:latin typeface="Arial" panose="020B0604020202020204" pitchFamily="34" charset="0"/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spcBef>
            <a:spcPts val="0"/>
          </a:spcBef>
          <a:buNone/>
          <a:defRPr sz="1600" dirty="0" err="1" smtClean="0">
            <a:solidFill>
              <a:srgbClr val="666666"/>
            </a:solidFill>
          </a:defRPr>
        </a:defPPr>
      </a:lstStyle>
    </a:txDef>
  </a:objectDefaults>
  <a:extraClrSchemeLst>
    <a:extraClrScheme>
      <a:clrScheme name="Expert_integrated_systems_PureSystems_PPT_template_white_standard_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99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00649D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5A8E"/>
        </a:accent6>
        <a:hlink>
          <a:srgbClr val="B8006E"/>
        </a:hlink>
        <a:folHlink>
          <a:srgbClr val="8CC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BM Systems Template 12/8/15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00649D"/>
      </a:accent2>
      <a:accent3>
        <a:srgbClr val="FFFFFF"/>
      </a:accent3>
      <a:accent4>
        <a:srgbClr val="000000"/>
      </a:accent4>
      <a:accent5>
        <a:srgbClr val="C1E5F9"/>
      </a:accent5>
      <a:accent6>
        <a:srgbClr val="005A8E"/>
      </a:accent6>
      <a:hlink>
        <a:srgbClr val="00649D"/>
      </a:hlink>
      <a:folHlink>
        <a:srgbClr val="00649D"/>
      </a:folHlink>
    </a:clrScheme>
    <a:fontScheme name="Expert_integrated_systems_PureSystems_PPT_template_white_standard_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lIns="91433" tIns="45716" rIns="91433" bIns="45716" rtlCol="0" anchor="ctr"/>
      <a:lstStyle>
        <a:defPPr algn="ctr">
          <a:defRPr sz="1100" dirty="0">
            <a:latin typeface="Arial" panose="020B0604020202020204" pitchFamily="34" charset="0"/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spcBef>
            <a:spcPts val="0"/>
          </a:spcBef>
          <a:buNone/>
          <a:defRPr sz="1600" dirty="0" err="1" smtClean="0">
            <a:solidFill>
              <a:srgbClr val="666666"/>
            </a:solidFill>
          </a:defRPr>
        </a:defPPr>
      </a:lstStyle>
    </a:txDef>
  </a:objectDefaults>
  <a:extraClrSchemeLst>
    <a:extraClrScheme>
      <a:clrScheme name="Expert_integrated_systems_PureSystems_PPT_template_white_standard_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99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xpert_integrated_systems_PureSystems_PPT_template_white_standard_V3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00649D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5A8E"/>
        </a:accent6>
        <a:hlink>
          <a:srgbClr val="B8006E"/>
        </a:hlink>
        <a:folHlink>
          <a:srgbClr val="8CC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136430</TotalTime>
  <Words>3939</Words>
  <Application>Microsoft Office PowerPoint</Application>
  <PresentationFormat>Custom</PresentationFormat>
  <Paragraphs>1058</Paragraphs>
  <Slides>52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52</vt:i4>
      </vt:variant>
    </vt:vector>
  </HeadingPairs>
  <TitlesOfParts>
    <vt:vector size="78" baseType="lpstr">
      <vt:lpstr>DejaVu Sans Mono</vt:lpstr>
      <vt:lpstr>LubalinforIBM-Book</vt:lpstr>
      <vt:lpstr>LubalinforIBM-Demi</vt:lpstr>
      <vt:lpstr>ＭＳ Ｐゴシック</vt:lpstr>
      <vt:lpstr>ＭＳ Ｐゴシック</vt:lpstr>
      <vt:lpstr>华文新魏</vt:lpstr>
      <vt:lpstr>Arial</vt:lpstr>
      <vt:lpstr>Calibri</vt:lpstr>
      <vt:lpstr>Century Gothic</vt:lpstr>
      <vt:lpstr>Courier New</vt:lpstr>
      <vt:lpstr>Times New Roman</vt:lpstr>
      <vt:lpstr>Trebuchet MS</vt:lpstr>
      <vt:lpstr>Wingdings</vt:lpstr>
      <vt:lpstr>1_Title &amp; Bullet</vt:lpstr>
      <vt:lpstr>IBM Systems Template 12/8/15</vt:lpstr>
      <vt:lpstr>1_IBM Systems Template 12/8/15</vt:lpstr>
      <vt:lpstr>2_Title &amp; Bullet</vt:lpstr>
      <vt:lpstr>3_Title &amp; Bullet</vt:lpstr>
      <vt:lpstr>Title &amp; Bullet</vt:lpstr>
      <vt:lpstr>7_Title &amp; Bullet</vt:lpstr>
      <vt:lpstr>9_Title &amp; Bullet</vt:lpstr>
      <vt:lpstr>4_Title &amp; Bullet</vt:lpstr>
      <vt:lpstr>6_Title &amp; Bullet</vt:lpstr>
      <vt:lpstr>5_Title &amp; Bullet</vt:lpstr>
      <vt:lpstr>10_Title &amp; Bullet</vt:lpstr>
      <vt:lpstr>8_Title &amp; Bullet</vt:lpstr>
      <vt:lpstr>hpc Application for Partner enablement</vt:lpstr>
      <vt:lpstr>PowerPoint Presentation</vt:lpstr>
      <vt:lpstr>HPC Applications</vt:lpstr>
      <vt:lpstr>PowerPoint Presentation</vt:lpstr>
      <vt:lpstr>What we sell: TESLA V100 32GB &amp; 16GB</vt:lpstr>
      <vt:lpstr>PowerPoint Presentation</vt:lpstr>
      <vt:lpstr>PowerPoint Presentation</vt:lpstr>
      <vt:lpstr>Small Changes, Big Speed-up</vt:lpstr>
      <vt:lpstr>PowerPoint Presentation</vt:lpstr>
      <vt:lpstr>PowerPoint Presentation</vt:lpstr>
      <vt:lpstr>PowerPoint Presentation</vt:lpstr>
      <vt:lpstr>GPU-Accelerated HPC applications</vt:lpstr>
      <vt:lpstr>PowerPoint Presentation</vt:lpstr>
      <vt:lpstr>PowerPoint Presentation</vt:lpstr>
      <vt:lpstr>PowerPoint Presentation</vt:lpstr>
      <vt:lpstr>80+ MD&amp;QC Accelerated Apps</vt:lpstr>
      <vt:lpstr>GPU-Accelerated Molecular Dynamics Apps</vt:lpstr>
      <vt:lpstr>PowerPoint Presentation</vt:lpstr>
      <vt:lpstr>PowerPoint Presentation</vt:lpstr>
      <vt:lpstr>PowerPoint Presentation</vt:lpstr>
      <vt:lpstr>PowerPoint Presentation</vt:lpstr>
      <vt:lpstr>GROMACS Water 1.5M on V100 vs P100 (PCIe 16GB)</vt:lpstr>
      <vt:lpstr>GPU-Accelerated Quantum Chemistry Apps</vt:lpstr>
      <vt:lpstr>PowerPoint Presentation</vt:lpstr>
      <vt:lpstr>Gaussian 16</vt:lpstr>
      <vt:lpstr>Gaussian 16 P100 PerFormance</vt:lpstr>
      <vt:lpstr>VASP</vt:lpstr>
      <vt:lpstr>B.aP107 on V100s PCIe</vt:lpstr>
      <vt:lpstr>Silica IFPEN on V100s PCIe</vt:lpstr>
      <vt:lpstr>Cry-em  Rellion</vt:lpstr>
      <vt:lpstr>PowerPoint Presentation</vt:lpstr>
      <vt:lpstr>PowerPoint Presentation</vt:lpstr>
      <vt:lpstr>RELION: Plasmodium ribosome on P100s PCIe</vt:lpstr>
      <vt:lpstr>Physics</vt:lpstr>
      <vt:lpstr>PowerPoint Presentation</vt:lpstr>
      <vt:lpstr>PowerPoint Presentation</vt:lpstr>
      <vt:lpstr>PowerPoint Presentation</vt:lpstr>
      <vt:lpstr>PowerPoint Presentation</vt:lpstr>
      <vt:lpstr>Geoscience</vt:lpstr>
      <vt:lpstr>PowerPoint Presentation</vt:lpstr>
      <vt:lpstr>PowerPoint Presentation</vt:lpstr>
      <vt:lpstr>engineering</vt:lpstr>
      <vt:lpstr>PowerPoint Presentation</vt:lpstr>
      <vt:lpstr>PowerPoint Presentation</vt:lpstr>
      <vt:lpstr>Computational finance</vt:lpstr>
      <vt:lpstr>PowerPoint Presentation</vt:lpstr>
      <vt:lpstr>Benchmarks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shunl@nvidia.com</dc:creator>
  <cp:lastModifiedBy>Shun Li</cp:lastModifiedBy>
  <cp:revision>4281</cp:revision>
  <cp:lastPrinted>2016-10-28T03:44:19Z</cp:lastPrinted>
  <dcterms:created xsi:type="dcterms:W3CDTF">2008-01-24T03:11:41Z</dcterms:created>
  <dcterms:modified xsi:type="dcterms:W3CDTF">2018-05-15T01:19:05Z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